
<file path=[Content_Types].xml><?xml version="1.0" encoding="utf-8"?>
<Types xmlns="http://schemas.openxmlformats.org/package/2006/content-types">
  <Default Extension="xml" ContentType="application/xml"/>
  <Default Extension="mp4" ContentType="video/mp4"/>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1" r:id="rId1"/>
    <p:sldMasterId id="2147483672" r:id="rId2"/>
  </p:sldMasterIdLst>
  <p:notesMasterIdLst>
    <p:notesMasterId r:id="rId11"/>
  </p:notesMasterIdLst>
  <p:sldIdLst>
    <p:sldId id="256" r:id="rId3"/>
    <p:sldId id="257" r:id="rId4"/>
    <p:sldId id="258" r:id="rId5"/>
    <p:sldId id="259" r:id="rId6"/>
    <p:sldId id="260" r:id="rId7"/>
    <p:sldId id="261" r:id="rId8"/>
    <p:sldId id="262" r:id="rId9"/>
    <p:sldId id="263" r:id="rId1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68442" autoAdjust="0"/>
  </p:normalViewPr>
  <p:slideViewPr>
    <p:cSldViewPr snapToGrid="0" snapToObjects="1">
      <p:cViewPr varScale="1">
        <p:scale>
          <a:sx n="87" d="100"/>
          <a:sy n="87" d="100"/>
        </p:scale>
        <p:origin x="2904"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622353587"/>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britannica.com/topic/life" TargetMode="External"/><Relationship Id="rId4" Type="http://schemas.openxmlformats.org/officeDocument/2006/relationships/hyperlink" Target="http://www.britannica.com/science/death" TargetMode="External"/><Relationship Id="rId5" Type="http://schemas.openxmlformats.org/officeDocument/2006/relationships/hyperlink" Target="http://www.britannica.com/science/equilibrium-physic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rtl="0">
              <a:lnSpc>
                <a:spcPct val="115000"/>
              </a:lnSpc>
              <a:spcBef>
                <a:spcPts val="0"/>
              </a:spcBef>
              <a:buFont typeface="Arial"/>
              <a:buChar char="•"/>
            </a:pPr>
            <a:r>
              <a:rPr lang="en" dirty="0">
                <a:solidFill>
                  <a:srgbClr val="222222"/>
                </a:solidFill>
                <a:highlight>
                  <a:srgbClr val="FFFFFF"/>
                </a:highlight>
              </a:rPr>
              <a:t>For more information on the material presented in the notes see the References section</a:t>
            </a:r>
            <a:r>
              <a:rPr lang="en" dirty="0" smtClean="0">
                <a:solidFill>
                  <a:srgbClr val="222222"/>
                </a:solidFill>
                <a:highlight>
                  <a:srgbClr val="FFFFFF"/>
                </a:highlight>
              </a:rPr>
              <a:t>.</a:t>
            </a:r>
            <a:endParaRPr lang="en-US" dirty="0" smtClean="0">
              <a:solidFill>
                <a:srgbClr val="222222"/>
              </a:solidFill>
              <a:highlight>
                <a:srgbClr val="FFFFFF"/>
              </a:highlight>
            </a:endParaRPr>
          </a:p>
          <a:p>
            <a:pPr marL="171450" lvl="0" indent="-171450" rtl="0">
              <a:lnSpc>
                <a:spcPct val="115000"/>
              </a:lnSpc>
              <a:spcBef>
                <a:spcPts val="0"/>
              </a:spcBef>
              <a:buFont typeface="Arial"/>
              <a:buChar char="•"/>
            </a:pPr>
            <a:endParaRPr lang="en" dirty="0">
              <a:solidFill>
                <a:srgbClr val="222222"/>
              </a:solidFill>
              <a:highlight>
                <a:srgbClr val="FFFFFF"/>
              </a:highlight>
            </a:endParaRPr>
          </a:p>
          <a:p>
            <a:pPr marL="457200" lvl="0" indent="-298450" rtl="0">
              <a:lnSpc>
                <a:spcPct val="115000"/>
              </a:lnSpc>
              <a:spcBef>
                <a:spcPts val="0"/>
              </a:spcBef>
              <a:buClr>
                <a:srgbClr val="222222"/>
              </a:buClr>
              <a:buSzPct val="100000"/>
              <a:buFont typeface="Arial"/>
              <a:buChar char="•"/>
            </a:pPr>
            <a:r>
              <a:rPr lang="en" b="1" dirty="0">
                <a:solidFill>
                  <a:srgbClr val="222222"/>
                </a:solidFill>
                <a:highlight>
                  <a:srgbClr val="FFFFFF"/>
                </a:highlight>
              </a:rPr>
              <a:t>Pathophysiology</a:t>
            </a:r>
            <a:r>
              <a:rPr lang="en" dirty="0">
                <a:solidFill>
                  <a:srgbClr val="222222"/>
                </a:solidFill>
                <a:highlight>
                  <a:srgbClr val="FFFFFF"/>
                </a:highlight>
              </a:rPr>
              <a:t>: the disordered physiological processes associated with disease or injury</a:t>
            </a:r>
            <a:r>
              <a:rPr lang="en" dirty="0" smtClean="0">
                <a:solidFill>
                  <a:srgbClr val="222222"/>
                </a:solidFill>
                <a:highlight>
                  <a:srgbClr val="FFFFFF"/>
                </a:highlight>
              </a:rPr>
              <a:t>.</a:t>
            </a:r>
            <a:endParaRPr lang="en" dirty="0">
              <a:solidFill>
                <a:srgbClr val="222222"/>
              </a:solidFill>
              <a:highlight>
                <a:srgbClr val="FFFFFF"/>
              </a:highlight>
            </a:endParaRPr>
          </a:p>
          <a:p>
            <a:pPr marL="914400" lvl="1" indent="-298450" rtl="0">
              <a:lnSpc>
                <a:spcPct val="115000"/>
              </a:lnSpc>
              <a:spcBef>
                <a:spcPts val="0"/>
              </a:spcBef>
              <a:buClr>
                <a:srgbClr val="222222"/>
              </a:buClr>
              <a:buSzPct val="100000"/>
              <a:buFont typeface="Arial"/>
              <a:buChar char="•"/>
            </a:pPr>
            <a:r>
              <a:rPr lang="en" dirty="0">
                <a:solidFill>
                  <a:srgbClr val="222222"/>
                </a:solidFill>
                <a:highlight>
                  <a:srgbClr val="FFFFFF"/>
                </a:highlight>
              </a:rPr>
              <a:t>Example: "intracranial hypertension contributes to the pathophysiology of this condition"</a:t>
            </a:r>
            <a:r>
              <a:rPr lang="en" dirty="0">
                <a:solidFill>
                  <a:srgbClr val="222222"/>
                </a:solidFill>
              </a:rPr>
              <a:t> (Merriam Webster Dictionary</a:t>
            </a:r>
            <a:r>
              <a:rPr lang="en" dirty="0" smtClean="0">
                <a:solidFill>
                  <a:srgbClr val="222222"/>
                </a:solidFill>
              </a:rPr>
              <a:t>)</a:t>
            </a:r>
            <a:endParaRPr lang="en-US" dirty="0" smtClean="0">
              <a:solidFill>
                <a:srgbClr val="222222"/>
              </a:solidFill>
            </a:endParaRPr>
          </a:p>
          <a:p>
            <a:pPr marL="914400" lvl="1" indent="-298450" rtl="0">
              <a:lnSpc>
                <a:spcPct val="115000"/>
              </a:lnSpc>
              <a:spcBef>
                <a:spcPts val="0"/>
              </a:spcBef>
              <a:buClr>
                <a:srgbClr val="222222"/>
              </a:buClr>
              <a:buSzPct val="100000"/>
              <a:buFont typeface="Arial"/>
              <a:buChar char="•"/>
            </a:pPr>
            <a:endParaRPr lang="en" dirty="0">
              <a:solidFill>
                <a:srgbClr val="222222"/>
              </a:solidFill>
            </a:endParaRPr>
          </a:p>
          <a:p>
            <a:pPr marL="457200" lvl="0" indent="-298450" rtl="0">
              <a:lnSpc>
                <a:spcPct val="115000"/>
              </a:lnSpc>
              <a:spcBef>
                <a:spcPts val="0"/>
              </a:spcBef>
              <a:buClr>
                <a:srgbClr val="222222"/>
              </a:buClr>
              <a:buSzPct val="100000"/>
              <a:buFont typeface="Arial"/>
              <a:buChar char="•"/>
            </a:pPr>
            <a:r>
              <a:rPr lang="en" dirty="0">
                <a:solidFill>
                  <a:srgbClr val="222222"/>
                </a:solidFill>
              </a:rPr>
              <a:t>Other topics of discussion that may emerge over the course of this lecture: </a:t>
            </a:r>
          </a:p>
          <a:p>
            <a:pPr marL="914400" lvl="1" indent="-298450" rtl="0">
              <a:lnSpc>
                <a:spcPct val="115000"/>
              </a:lnSpc>
              <a:spcBef>
                <a:spcPts val="0"/>
              </a:spcBef>
              <a:buClr>
                <a:schemeClr val="dk1"/>
              </a:buClr>
              <a:buSzPct val="100000"/>
              <a:buFont typeface="Arial"/>
              <a:buChar char="•"/>
            </a:pPr>
            <a:r>
              <a:rPr lang="en" dirty="0">
                <a:solidFill>
                  <a:schemeClr val="dk1"/>
                </a:solidFill>
              </a:rPr>
              <a:t>Discussion of telomeres: CAG sequence of nucleotides, Huntington’s disease, check CAG numbers.  As you age your telomeres start to fall off</a:t>
            </a:r>
            <a:r>
              <a:rPr lang="en" dirty="0" smtClean="0">
                <a:solidFill>
                  <a:schemeClr val="dk1"/>
                </a:solidFill>
              </a:rPr>
              <a:t>.</a:t>
            </a:r>
            <a:endParaRPr lang="en" dirty="0">
              <a:solidFill>
                <a:schemeClr val="dk1"/>
              </a:solidFill>
            </a:endParaRPr>
          </a:p>
          <a:p>
            <a:pPr marL="914400" lvl="1" indent="-298450" rtl="0">
              <a:lnSpc>
                <a:spcPct val="115000"/>
              </a:lnSpc>
              <a:spcBef>
                <a:spcPts val="0"/>
              </a:spcBef>
              <a:buClr>
                <a:schemeClr val="dk1"/>
              </a:buClr>
              <a:buSzPct val="100000"/>
              <a:buFont typeface="Arial"/>
              <a:buChar char="•"/>
            </a:pPr>
            <a:r>
              <a:rPr lang="en" dirty="0">
                <a:solidFill>
                  <a:schemeClr val="dk1"/>
                </a:solidFill>
              </a:rPr>
              <a:t>Huntington’s disease: a neurodegenerative inherited genetic disorder that is related to mutations in the CAG sequences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9" name="Shape 1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Clr>
                <a:schemeClr val="dk1"/>
              </a:buClr>
              <a:buSzPct val="100000"/>
              <a:buFont typeface="Arial"/>
              <a:buChar char="•"/>
            </a:pPr>
            <a:r>
              <a:rPr lang="en" dirty="0">
                <a:solidFill>
                  <a:schemeClr val="dk1"/>
                </a:solidFill>
              </a:rPr>
              <a:t>Illness as a social construction is discussed in Session 1 “Four Meanings of Illness” discussion. Refer back to this session, and ask students to consider these definitions in the context of being healthy. You may want to ask: does everyone experience health in the same way</a:t>
            </a:r>
            <a:r>
              <a:rPr lang="en" dirty="0" smtClean="0">
                <a:solidFill>
                  <a:schemeClr val="dk1"/>
                </a:solidFill>
              </a:rPr>
              <a:t>?</a:t>
            </a:r>
            <a:endParaRPr lang="en-US" dirty="0" smtClean="0">
              <a:solidFill>
                <a:schemeClr val="dk1"/>
              </a:solidFill>
            </a:endParaRPr>
          </a:p>
          <a:p>
            <a:pPr marL="457200" lvl="0" indent="-298450" rtl="0">
              <a:spcBef>
                <a:spcPts val="0"/>
              </a:spcBef>
              <a:buClr>
                <a:schemeClr val="dk1"/>
              </a:buClr>
              <a:buSzPct val="100000"/>
              <a:buFont typeface="Arial"/>
              <a:buChar char="•"/>
            </a:pPr>
            <a:endParaRPr lang="en" dirty="0">
              <a:solidFill>
                <a:schemeClr val="dk1"/>
              </a:solidFill>
            </a:endParaRPr>
          </a:p>
          <a:p>
            <a:pPr marL="457200" lvl="0" indent="-298450" rtl="0">
              <a:spcBef>
                <a:spcPts val="0"/>
              </a:spcBef>
              <a:buClr>
                <a:schemeClr val="dk1"/>
              </a:buClr>
              <a:buSzPct val="100000"/>
              <a:buFont typeface="Arial"/>
              <a:buChar char="•"/>
            </a:pPr>
            <a:r>
              <a:rPr lang="en" b="1" dirty="0">
                <a:solidFill>
                  <a:schemeClr val="dk1"/>
                </a:solidFill>
              </a:rPr>
              <a:t>The social construction of health </a:t>
            </a:r>
            <a:r>
              <a:rPr lang="en" dirty="0">
                <a:solidFill>
                  <a:schemeClr val="dk1"/>
                </a:solidFill>
              </a:rPr>
              <a:t>emphasizes that health/ illness are made up of a biological component and an experiential component that can be understood independently from one another. Individuals can perceive these components in different ways. An individual’s life experiences, history, and culture greatly influence how people experience their health.   </a:t>
            </a:r>
            <a:endParaRPr lang="en-US" dirty="0" smtClean="0">
              <a:solidFill>
                <a:schemeClr val="dk1"/>
              </a:solidFill>
            </a:endParaRPr>
          </a:p>
          <a:p>
            <a:pPr marL="457200" lvl="0" indent="-298450" rtl="0">
              <a:spcBef>
                <a:spcPts val="0"/>
              </a:spcBef>
              <a:buClr>
                <a:schemeClr val="dk1"/>
              </a:buClr>
              <a:buSzPct val="100000"/>
              <a:buFont typeface="Arial"/>
              <a:buChar char="•"/>
            </a:pPr>
            <a:endParaRPr lang="en" dirty="0">
              <a:solidFill>
                <a:schemeClr val="dk1"/>
              </a:solidFill>
            </a:endParaRPr>
          </a:p>
          <a:p>
            <a:pPr marL="457200" lvl="0" indent="-298450" rtl="0">
              <a:spcBef>
                <a:spcPts val="0"/>
              </a:spcBef>
              <a:buSzPct val="100000"/>
              <a:buFont typeface="Arial"/>
              <a:buChar char="•"/>
            </a:pPr>
            <a:r>
              <a:rPr lang="en" b="1" dirty="0"/>
              <a:t>Homeostasis:</a:t>
            </a:r>
            <a:r>
              <a:rPr lang="en" dirty="0"/>
              <a:t> any self-regulating process by which biological systems tend to maintain stability while adjusting to conditions that are optimal for survival. If homeostasis is successful, </a:t>
            </a:r>
            <a:r>
              <a:rPr lang="en" dirty="0">
                <a:hlinkClick r:id="rId3"/>
              </a:rPr>
              <a:t>life</a:t>
            </a:r>
            <a:r>
              <a:rPr lang="en" dirty="0"/>
              <a:t> continues; if unsuccessful, disaster or </a:t>
            </a:r>
            <a:r>
              <a:rPr lang="en" dirty="0">
                <a:hlinkClick r:id="rId4"/>
              </a:rPr>
              <a:t>death</a:t>
            </a:r>
            <a:r>
              <a:rPr lang="en" dirty="0"/>
              <a:t> ensues. The stability attained is actually a </a:t>
            </a:r>
            <a:r>
              <a:rPr lang="en" dirty="0">
                <a:hlinkClick r:id="rId5"/>
              </a:rPr>
              <a:t>dynamic equilibrium</a:t>
            </a:r>
            <a:r>
              <a:rPr lang="en" dirty="0"/>
              <a:t>, in which continuous change occurs yet relatively uniform conditions prevail. (Source: Encyclopedia Britannica) </a:t>
            </a:r>
          </a:p>
          <a:p>
            <a:pPr lvl="0" rtl="0">
              <a:spcBef>
                <a:spcPts val="0"/>
              </a:spcBef>
              <a:buNone/>
            </a:pPr>
            <a:endParaRPr dirty="0"/>
          </a:p>
          <a:p>
            <a:pPr lvl="0" rtl="0">
              <a:spcBef>
                <a:spcPts val="0"/>
              </a:spcBef>
              <a:buNone/>
            </a:pPr>
            <a:r>
              <a:rPr lang="en" b="0" dirty="0"/>
              <a:t>Video courtesy of </a:t>
            </a:r>
            <a:r>
              <a:rPr lang="en-US" sz="1100" kern="1200" dirty="0" err="1" smtClean="0">
                <a:solidFill>
                  <a:schemeClr val="tx1"/>
                </a:solidFill>
                <a:latin typeface="+mn-lt"/>
                <a:ea typeface="+mn-ea"/>
                <a:cs typeface="+mn-cs"/>
              </a:rPr>
              <a:t>Flix</a:t>
            </a:r>
            <a:r>
              <a:rPr lang="en-US" sz="1100" kern="1200" dirty="0" smtClean="0">
                <a:solidFill>
                  <a:schemeClr val="tx1"/>
                </a:solidFill>
                <a:latin typeface="+mn-lt"/>
                <a:ea typeface="+mn-ea"/>
                <a:cs typeface="+mn-cs"/>
              </a:rPr>
              <a:t> Productions/SPL/AGE </a:t>
            </a:r>
            <a:r>
              <a:rPr lang="en-US" sz="1100" kern="1200" dirty="0" err="1" smtClean="0">
                <a:solidFill>
                  <a:schemeClr val="tx1"/>
                </a:solidFill>
                <a:latin typeface="+mn-lt"/>
                <a:ea typeface="+mn-ea"/>
                <a:cs typeface="+mn-cs"/>
              </a:rPr>
              <a:t>Fotostock</a:t>
            </a:r>
            <a:endParaRPr lang="e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 dirty="0"/>
              <a:t>This slide continues to explain </a:t>
            </a:r>
            <a:r>
              <a:rPr lang="en" dirty="0" smtClean="0"/>
              <a:t>homeostasis</a:t>
            </a:r>
            <a:r>
              <a:rPr lang="en-US" dirty="0" smtClean="0"/>
              <a:t>.</a:t>
            </a:r>
            <a:endParaRPr lang="en" dirty="0"/>
          </a:p>
          <a:p>
            <a:pPr lvl="0" rtl="0">
              <a:spcBef>
                <a:spcPts val="0"/>
              </a:spcBef>
              <a:buNone/>
            </a:pPr>
            <a:endParaRPr dirty="0"/>
          </a:p>
          <a:p>
            <a:pPr lvl="0" rtl="0">
              <a:spcBef>
                <a:spcPts val="0"/>
              </a:spcBef>
              <a:buNone/>
            </a:pPr>
            <a:r>
              <a:rPr lang="en-US" dirty="0" smtClean="0"/>
              <a:t>Video</a:t>
            </a:r>
            <a:r>
              <a:rPr lang="en-US" baseline="0" dirty="0" smtClean="0"/>
              <a:t> courtesy </a:t>
            </a:r>
            <a:r>
              <a:rPr lang="en" dirty="0" smtClean="0"/>
              <a:t>of</a:t>
            </a:r>
            <a:r>
              <a:rPr lang="en-US" baseline="0" dirty="0" smtClean="0"/>
              <a:t> </a:t>
            </a:r>
            <a:r>
              <a:rPr lang="en-US" sz="1100" kern="1200" dirty="0" smtClean="0">
                <a:solidFill>
                  <a:schemeClr val="tx1"/>
                </a:solidFill>
                <a:latin typeface="+mn-lt"/>
                <a:ea typeface="+mn-ea"/>
                <a:cs typeface="+mn-cs"/>
              </a:rPr>
              <a:t>Pond5</a:t>
            </a:r>
            <a:endParaRPr lang="en" b="1" dirty="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Shape 1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4" name="Shape 12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Clr>
                <a:schemeClr val="dk1"/>
              </a:buClr>
              <a:buSzPct val="100000"/>
              <a:buFont typeface="Arial"/>
              <a:buNone/>
            </a:pPr>
            <a:r>
              <a:rPr lang="en" b="0" dirty="0"/>
              <a:t>Image courtesy of </a:t>
            </a:r>
            <a:r>
              <a:rPr lang="en-US" sz="1100" kern="1200" dirty="0" smtClean="0">
                <a:solidFill>
                  <a:schemeClr val="tx1"/>
                </a:solidFill>
                <a:latin typeface="+mn-lt"/>
                <a:ea typeface="+mn-ea"/>
                <a:cs typeface="+mn-cs"/>
              </a:rPr>
              <a:t>Spencer Sutton/Science Source</a:t>
            </a:r>
            <a:endParaRPr lang="en" b="1"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Clr>
                <a:schemeClr val="dk1"/>
              </a:buClr>
              <a:buSzPct val="100000"/>
              <a:buFont typeface="Arial"/>
              <a:buChar char="•"/>
            </a:pPr>
            <a:r>
              <a:rPr lang="en" b="1" dirty="0"/>
              <a:t>An objective sign </a:t>
            </a:r>
            <a:r>
              <a:rPr lang="en" dirty="0"/>
              <a:t>is one that can be discerned and measured by another person, such as a medical professional: taking a temperature, doing a cell culture, taking blood pressure, etc</a:t>
            </a:r>
            <a:r>
              <a:rPr lang="en" dirty="0" smtClean="0"/>
              <a:t>.</a:t>
            </a:r>
            <a:endParaRPr lang="en-US" dirty="0" smtClean="0"/>
          </a:p>
          <a:p>
            <a:pPr marL="457200" lvl="0" indent="-298450" rtl="0">
              <a:spcBef>
                <a:spcPts val="0"/>
              </a:spcBef>
              <a:buClr>
                <a:schemeClr val="dk1"/>
              </a:buClr>
              <a:buSzPct val="100000"/>
              <a:buFont typeface="Arial"/>
              <a:buChar char="•"/>
            </a:pPr>
            <a:endParaRPr lang="en" dirty="0"/>
          </a:p>
          <a:p>
            <a:pPr marL="457200" lvl="0" indent="-298450" rtl="0">
              <a:spcBef>
                <a:spcPts val="0"/>
              </a:spcBef>
              <a:buSzPct val="100000"/>
              <a:buFont typeface="Arial"/>
              <a:buChar char="•"/>
            </a:pPr>
            <a:r>
              <a:rPr lang="en" b="1" dirty="0"/>
              <a:t>A subjective symptom </a:t>
            </a:r>
            <a:r>
              <a:rPr lang="en" dirty="0"/>
              <a:t>is discerning information about the presentation of the disease from the point of view of the patient, such as asking for a rating on a pain scale, palpating the abdomen and asking patient to express when they feel pain or sensitivity </a:t>
            </a:r>
          </a:p>
          <a:p>
            <a:pPr lvl="0" rtl="0">
              <a:spcBef>
                <a:spcPts val="0"/>
              </a:spcBef>
              <a:buNone/>
            </a:pPr>
            <a:endParaRPr dirty="0">
              <a:solidFill>
                <a:schemeClr val="dk1"/>
              </a:solidFill>
            </a:endParaRPr>
          </a:p>
          <a:p>
            <a:pPr lvl="0" rtl="0">
              <a:spcBef>
                <a:spcPts val="0"/>
              </a:spcBef>
              <a:buNone/>
            </a:pPr>
            <a:r>
              <a:rPr lang="en" sz="1000" dirty="0">
                <a:solidFill>
                  <a:schemeClr val="dk1"/>
                </a:solidFill>
              </a:rPr>
              <a:t>Image Courtesy of Society of Cardiovascular Patient </a:t>
            </a:r>
            <a:r>
              <a:rPr lang="en" sz="1000" dirty="0" smtClean="0">
                <a:solidFill>
                  <a:schemeClr val="dk1"/>
                </a:solidFill>
              </a:rPr>
              <a:t>Care</a:t>
            </a:r>
            <a:endParaRPr sz="1000" dirty="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Shape 1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2" name="Shape 14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15000"/>
              </a:lnSpc>
              <a:spcBef>
                <a:spcPts val="0"/>
              </a:spcBef>
              <a:buClr>
                <a:schemeClr val="dk1"/>
              </a:buClr>
              <a:buSzPct val="100000"/>
              <a:buFont typeface="Arial"/>
              <a:buChar char="•"/>
            </a:pPr>
            <a:r>
              <a:rPr lang="en" b="1" dirty="0">
                <a:solidFill>
                  <a:schemeClr val="dk1"/>
                </a:solidFill>
              </a:rPr>
              <a:t>Etiology:</a:t>
            </a:r>
            <a:r>
              <a:rPr lang="en" dirty="0">
                <a:solidFill>
                  <a:schemeClr val="dk1"/>
                </a:solidFill>
              </a:rPr>
              <a:t> </a:t>
            </a:r>
            <a:r>
              <a:rPr lang="en" dirty="0">
                <a:solidFill>
                  <a:srgbClr val="222222"/>
                </a:solidFill>
              </a:rPr>
              <a:t>the cause, set of causes, or manner of causation of a disease or condition.</a:t>
            </a:r>
          </a:p>
          <a:p>
            <a:pPr marL="914400" lvl="1" indent="-298450" rtl="0">
              <a:lnSpc>
                <a:spcPct val="115000"/>
              </a:lnSpc>
              <a:spcBef>
                <a:spcPts val="0"/>
              </a:spcBef>
              <a:buClr>
                <a:srgbClr val="222222"/>
              </a:buClr>
              <a:buSzPct val="100000"/>
              <a:buFont typeface="Arial"/>
              <a:buChar char="•"/>
            </a:pPr>
            <a:r>
              <a:rPr lang="en" dirty="0">
                <a:solidFill>
                  <a:srgbClr val="222222"/>
                </a:solidFill>
              </a:rPr>
              <a:t>Example: "a disease of unknown etiology"</a:t>
            </a:r>
          </a:p>
          <a:p>
            <a:pPr marL="914400" lvl="1" indent="-298450" rtl="0">
              <a:lnSpc>
                <a:spcPct val="115000"/>
              </a:lnSpc>
              <a:spcBef>
                <a:spcPts val="0"/>
              </a:spcBef>
              <a:buClr>
                <a:srgbClr val="222222"/>
              </a:buClr>
              <a:buSzPct val="100000"/>
              <a:buFont typeface="Arial"/>
              <a:buChar char="•"/>
            </a:pPr>
            <a:r>
              <a:rPr lang="en" dirty="0">
                <a:solidFill>
                  <a:srgbClr val="222222"/>
                </a:solidFill>
              </a:rPr>
              <a:t>The investigation or attribution of the cause or reason for something, often expressed in terms of historical or mythical explanation</a:t>
            </a:r>
          </a:p>
          <a:p>
            <a:pPr lvl="0" rtl="0">
              <a:spcBef>
                <a:spcPts val="0"/>
              </a:spcBef>
              <a:buNone/>
            </a:pPr>
            <a:endParaRPr lang="en-US" dirty="0" smtClean="0"/>
          </a:p>
          <a:p>
            <a:pPr lvl="0" rtl="0">
              <a:spcBef>
                <a:spcPts val="0"/>
              </a:spcBef>
              <a:buNone/>
            </a:pPr>
            <a:r>
              <a:rPr lang="en" dirty="0" smtClean="0"/>
              <a:t>Video </a:t>
            </a:r>
            <a:r>
              <a:rPr lang="en" dirty="0"/>
              <a:t>Courtesy of </a:t>
            </a:r>
            <a:r>
              <a:rPr lang="en-US" sz="1100" kern="1200" dirty="0" err="1" smtClean="0">
                <a:solidFill>
                  <a:schemeClr val="tx1"/>
                </a:solidFill>
                <a:latin typeface="+mn-lt"/>
                <a:ea typeface="+mn-ea"/>
                <a:cs typeface="+mn-cs"/>
              </a:rPr>
              <a:t>Shutterstock</a:t>
            </a:r>
            <a:endParaRPr lang="e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Shape 15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lnSpc>
                <a:spcPct val="100000"/>
              </a:lnSpc>
              <a:spcBef>
                <a:spcPts val="0"/>
              </a:spcBef>
              <a:buFont typeface="Arial"/>
              <a:buChar char="•"/>
            </a:pPr>
            <a:r>
              <a:rPr lang="en" dirty="0"/>
              <a:t>Information on the pathophysiology of fever</a:t>
            </a:r>
            <a:r>
              <a:rPr lang="en" dirty="0" smtClean="0"/>
              <a:t>:</a:t>
            </a:r>
            <a:endParaRPr lang="en-US" dirty="0" smtClean="0"/>
          </a:p>
          <a:p>
            <a:pPr marL="457200" lvl="0" indent="-228600" rtl="0">
              <a:lnSpc>
                <a:spcPct val="100000"/>
              </a:lnSpc>
              <a:spcBef>
                <a:spcPts val="0"/>
              </a:spcBef>
              <a:buFont typeface="Arial"/>
              <a:buChar char="•"/>
            </a:pPr>
            <a:endParaRPr lang="en" dirty="0"/>
          </a:p>
          <a:p>
            <a:pPr marL="914400" lvl="1" indent="-298450" rtl="0">
              <a:lnSpc>
                <a:spcPct val="100000"/>
              </a:lnSpc>
              <a:spcBef>
                <a:spcPts val="0"/>
              </a:spcBef>
              <a:buSzPct val="100000"/>
              <a:buFont typeface="Arial"/>
              <a:buChar char="•"/>
            </a:pPr>
            <a:r>
              <a:rPr lang="en" dirty="0">
                <a:highlight>
                  <a:srgbClr val="FFFFFF"/>
                </a:highlight>
              </a:rPr>
              <a:t>Chemicals are being released from injured cells. The greater the injury, the more chemicals are being released, and the higher the body’s thermostat will be raised. </a:t>
            </a:r>
            <a:endParaRPr lang="en-US" dirty="0" smtClean="0">
              <a:highlight>
                <a:srgbClr val="FFFFFF"/>
              </a:highlight>
            </a:endParaRPr>
          </a:p>
          <a:p>
            <a:pPr marL="914400" lvl="1" indent="-298450" rtl="0">
              <a:lnSpc>
                <a:spcPct val="100000"/>
              </a:lnSpc>
              <a:spcBef>
                <a:spcPts val="0"/>
              </a:spcBef>
              <a:buSzPct val="100000"/>
              <a:buFont typeface="Arial"/>
              <a:buChar char="•"/>
            </a:pPr>
            <a:endParaRPr lang="en" dirty="0">
              <a:highlight>
                <a:srgbClr val="FFFFFF"/>
              </a:highlight>
            </a:endParaRPr>
          </a:p>
          <a:p>
            <a:pPr marL="914400" lvl="1" indent="-298450" rtl="0">
              <a:lnSpc>
                <a:spcPct val="100000"/>
              </a:lnSpc>
              <a:spcBef>
                <a:spcPts val="0"/>
              </a:spcBef>
              <a:buSzPct val="100000"/>
              <a:buFont typeface="Arial"/>
              <a:buChar char="•"/>
            </a:pPr>
            <a:r>
              <a:rPr lang="en" dirty="0">
                <a:highlight>
                  <a:srgbClr val="FFFFFF"/>
                </a:highlight>
              </a:rPr>
              <a:t>So let’s say your new set point is now 103°F and your actual body temp is 98.6°F. The Thermoregulatory Reflex Center compares the two and thinks you are way colder than you should be. The control center is going to tell the body to warm your body up to 103°F</a:t>
            </a:r>
          </a:p>
          <a:p>
            <a:pPr marL="1371600" lvl="2" indent="-298450" rtl="0">
              <a:lnSpc>
                <a:spcPct val="100000"/>
              </a:lnSpc>
              <a:spcBef>
                <a:spcPts val="0"/>
              </a:spcBef>
              <a:spcAft>
                <a:spcPts val="2000"/>
              </a:spcAft>
              <a:buSzPct val="100000"/>
              <a:buFont typeface="Arial"/>
              <a:buChar char="•"/>
            </a:pPr>
            <a:r>
              <a:rPr lang="en" dirty="0">
                <a:highlight>
                  <a:srgbClr val="FFFFFF"/>
                </a:highlight>
              </a:rPr>
              <a:t>(Source: “Inflammation and the Pathophysiology of Fever,” see references ) </a:t>
            </a:r>
            <a:endParaRPr lang="en-US" dirty="0" smtClean="0">
              <a:highlight>
                <a:srgbClr val="FFFFFF"/>
              </a:highlight>
            </a:endParaRPr>
          </a:p>
          <a:p>
            <a:pPr marL="1371600" lvl="2" indent="-298450" rtl="0">
              <a:lnSpc>
                <a:spcPct val="100000"/>
              </a:lnSpc>
              <a:spcBef>
                <a:spcPts val="0"/>
              </a:spcBef>
              <a:spcAft>
                <a:spcPts val="2000"/>
              </a:spcAft>
              <a:buSzPct val="100000"/>
            </a:pPr>
            <a:endParaRPr lang="en" dirty="0">
              <a:highlight>
                <a:srgbClr val="FFFFFF"/>
              </a:highlight>
            </a:endParaRPr>
          </a:p>
          <a:p>
            <a:pPr lvl="0" rtl="0">
              <a:spcBef>
                <a:spcPts val="0"/>
              </a:spcBef>
              <a:buClr>
                <a:schemeClr val="dk1"/>
              </a:buClr>
              <a:buSzPct val="100000"/>
              <a:buFont typeface="Arial"/>
              <a:buNone/>
            </a:pPr>
            <a:r>
              <a:rPr lang="en" dirty="0">
                <a:solidFill>
                  <a:schemeClr val="dk1"/>
                </a:solidFill>
              </a:rPr>
              <a:t>Image Courtesy of Open Clip Art </a:t>
            </a:r>
          </a:p>
          <a:p>
            <a:pPr lvl="0" rtl="0">
              <a:spcBef>
                <a:spcPts val="0"/>
              </a:spcBef>
              <a:buClr>
                <a:schemeClr val="dk1"/>
              </a:buClr>
              <a:buSzPct val="100000"/>
              <a:buFont typeface="Arial"/>
              <a:buNone/>
            </a:pPr>
            <a:endParaRPr dirty="0">
              <a:solidFill>
                <a:schemeClr val="dk1"/>
              </a:solidFill>
            </a:endParaRPr>
          </a:p>
          <a:p>
            <a:pPr lvl="0" rtl="0">
              <a:spcBef>
                <a:spcPts val="0"/>
              </a:spcBef>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lvl="0" indent="0" rtl="0">
              <a:spcBef>
                <a:spcPts val="0"/>
              </a:spcBef>
              <a:buNone/>
            </a:pPr>
            <a:endParaRPr>
              <a:solidFill>
                <a:schemeClr val="dk1"/>
              </a:solidFill>
            </a:endParaRPr>
          </a:p>
          <a:p>
            <a:pPr lvl="0" rt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9" y="992767"/>
            <a:ext cx="8520599" cy="2736799"/>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1" y="3778833"/>
            <a:ext cx="8520599" cy="105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1" y="1474833"/>
            <a:ext cx="8520599" cy="26180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1" y="4202967"/>
            <a:ext cx="8520599" cy="17344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52"/>
        <p:cNvGrpSpPr/>
        <p:nvPr/>
      </p:nvGrpSpPr>
      <p:grpSpPr>
        <a:xfrm>
          <a:off x="0" y="0"/>
          <a:ext cx="0" cy="0"/>
          <a:chOff x="0" y="0"/>
          <a:chExt cx="0" cy="0"/>
        </a:xfrm>
      </p:grpSpPr>
      <p:sp>
        <p:nvSpPr>
          <p:cNvPr id="53" name="Shape 53"/>
          <p:cNvSpPr txBox="1">
            <a:spLocks noGrp="1"/>
          </p:cNvSpPr>
          <p:nvPr>
            <p:ph type="ctrTitle"/>
          </p:nvPr>
        </p:nvSpPr>
        <p:spPr>
          <a:xfrm>
            <a:off x="609600" y="3835135"/>
            <a:ext cx="7772400" cy="1727599"/>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54" name="Shape 54"/>
          <p:cNvSpPr txBox="1">
            <a:spLocks noGrp="1"/>
          </p:cNvSpPr>
          <p:nvPr>
            <p:ph type="subTitle" idx="1"/>
          </p:nvPr>
        </p:nvSpPr>
        <p:spPr>
          <a:xfrm>
            <a:off x="609601" y="5592088"/>
            <a:ext cx="7696199" cy="884800"/>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Shape 55"/>
        <p:cNvGrpSpPr/>
        <p:nvPr/>
      </p:nvGrpSpPr>
      <p:grpSpPr>
        <a:xfrm>
          <a:off x="0" y="0"/>
          <a:ext cx="0" cy="0"/>
          <a:chOff x="0" y="0"/>
          <a:chExt cx="0" cy="0"/>
        </a:xfrm>
      </p:grpSpPr>
      <p:sp>
        <p:nvSpPr>
          <p:cNvPr id="57" name="Shape 57"/>
          <p:cNvSpPr txBox="1">
            <a:spLocks noGrp="1"/>
          </p:cNvSpPr>
          <p:nvPr>
            <p:ph type="body" idx="1"/>
          </p:nvPr>
        </p:nvSpPr>
        <p:spPr>
          <a:xfrm>
            <a:off x="457200" y="1828800"/>
            <a:ext cx="8229600" cy="4297200"/>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58" name="Shape 58"/>
          <p:cNvSpPr txBox="1">
            <a:spLocks noGrp="1"/>
          </p:cNvSpPr>
          <p:nvPr>
            <p:ph type="title" hasCustomPrompt="1"/>
          </p:nvPr>
        </p:nvSpPr>
        <p:spPr>
          <a:xfrm>
            <a:off x="457200" y="533400"/>
            <a:ext cx="8229600" cy="914399"/>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dirty="0" smtClean="0"/>
              <a:t> </a:t>
            </a:r>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59"/>
        <p:cNvGrpSpPr/>
        <p:nvPr/>
      </p:nvGrpSpPr>
      <p:grpSpPr>
        <a:xfrm>
          <a:off x="0" y="0"/>
          <a:ext cx="0" cy="0"/>
          <a:chOff x="0" y="0"/>
          <a:chExt cx="0" cy="0"/>
        </a:xfrm>
      </p:grpSpPr>
      <p:sp>
        <p:nvSpPr>
          <p:cNvPr id="61" name="Shape 61"/>
          <p:cNvSpPr txBox="1">
            <a:spLocks noGrp="1"/>
          </p:cNvSpPr>
          <p:nvPr>
            <p:ph type="title"/>
          </p:nvPr>
        </p:nvSpPr>
        <p:spPr>
          <a:xfrm>
            <a:off x="722312" y="3633787"/>
            <a:ext cx="7772400" cy="1361999"/>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62" name="Shape 62"/>
          <p:cNvSpPr txBox="1">
            <a:spLocks noGrp="1"/>
          </p:cNvSpPr>
          <p:nvPr>
            <p:ph type="body" idx="1"/>
          </p:nvPr>
        </p:nvSpPr>
        <p:spPr>
          <a:xfrm>
            <a:off x="722312" y="2157412"/>
            <a:ext cx="7772400" cy="1500000"/>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bg>
      <p:bgPr>
        <a:blipFill dpi="0"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Shape 63"/>
        <p:cNvGrpSpPr/>
        <p:nvPr/>
      </p:nvGrpSpPr>
      <p:grpSpPr>
        <a:xfrm>
          <a:off x="0" y="0"/>
          <a:ext cx="0" cy="0"/>
          <a:chOff x="0" y="0"/>
          <a:chExt cx="0" cy="0"/>
        </a:xfrm>
      </p:grpSpPr>
      <p:sp>
        <p:nvSpPr>
          <p:cNvPr id="65" name="Shape 65"/>
          <p:cNvSpPr txBox="1">
            <a:spLocks noGrp="1"/>
          </p:cNvSpPr>
          <p:nvPr>
            <p:ph type="body" idx="1"/>
          </p:nvPr>
        </p:nvSpPr>
        <p:spPr>
          <a:xfrm>
            <a:off x="457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66" name="Shape 66"/>
          <p:cNvSpPr txBox="1">
            <a:spLocks noGrp="1"/>
          </p:cNvSpPr>
          <p:nvPr>
            <p:ph type="body" idx="2"/>
          </p:nvPr>
        </p:nvSpPr>
        <p:spPr>
          <a:xfrm>
            <a:off x="4648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67" name="Shape 67"/>
          <p:cNvSpPr txBox="1">
            <a:spLocks noGrp="1"/>
          </p:cNvSpPr>
          <p:nvPr>
            <p:ph type="title"/>
          </p:nvPr>
        </p:nvSpPr>
        <p:spPr>
          <a:xfrm>
            <a:off x="457200" y="152400"/>
            <a:ext cx="8229600" cy="1265200"/>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Comparison">
    <p:bg>
      <p:bgPr>
        <a:blipFill dpi="0"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Shape 68"/>
        <p:cNvGrpSpPr/>
        <p:nvPr/>
      </p:nvGrpSpPr>
      <p:grpSpPr>
        <a:xfrm>
          <a:off x="0" y="0"/>
          <a:ext cx="0" cy="0"/>
          <a:chOff x="0" y="0"/>
          <a:chExt cx="0" cy="0"/>
        </a:xfrm>
      </p:grpSpPr>
      <p:sp>
        <p:nvSpPr>
          <p:cNvPr id="69" name="Shape 69"/>
          <p:cNvSpPr txBox="1">
            <a:spLocks noGrp="1"/>
          </p:cNvSpPr>
          <p:nvPr>
            <p:ph type="body" idx="1"/>
          </p:nvPr>
        </p:nvSpPr>
        <p:spPr>
          <a:xfrm>
            <a:off x="457201" y="1535113"/>
            <a:ext cx="4040099" cy="6395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70" name="Shape 70"/>
          <p:cNvSpPr txBox="1">
            <a:spLocks noGrp="1"/>
          </p:cNvSpPr>
          <p:nvPr>
            <p:ph type="body" idx="2"/>
          </p:nvPr>
        </p:nvSpPr>
        <p:spPr>
          <a:xfrm>
            <a:off x="457201" y="2174875"/>
            <a:ext cx="4040099"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71" name="Shape 71"/>
          <p:cNvSpPr txBox="1">
            <a:spLocks noGrp="1"/>
          </p:cNvSpPr>
          <p:nvPr>
            <p:ph type="body" idx="3"/>
          </p:nvPr>
        </p:nvSpPr>
        <p:spPr>
          <a:xfrm>
            <a:off x="4645025" y="1535113"/>
            <a:ext cx="4041900" cy="6395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72" name="Shape 72"/>
          <p:cNvSpPr txBox="1">
            <a:spLocks noGrp="1"/>
          </p:cNvSpPr>
          <p:nvPr>
            <p:ph type="body" idx="4"/>
          </p:nvPr>
        </p:nvSpPr>
        <p:spPr>
          <a:xfrm>
            <a:off x="4645025" y="2174875"/>
            <a:ext cx="4041900"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74" name="Shape 74"/>
          <p:cNvSpPr txBox="1">
            <a:spLocks noGrp="1"/>
          </p:cNvSpPr>
          <p:nvPr>
            <p:ph type="title"/>
          </p:nvPr>
        </p:nvSpPr>
        <p:spPr>
          <a:xfrm>
            <a:off x="457200" y="274638"/>
            <a:ext cx="8229600" cy="868399"/>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78"/>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457201" y="273050"/>
            <a:ext cx="3008399" cy="11619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82" name="Shape 82"/>
          <p:cNvSpPr txBox="1">
            <a:spLocks noGrp="1"/>
          </p:cNvSpPr>
          <p:nvPr>
            <p:ph type="body" idx="1"/>
          </p:nvPr>
        </p:nvSpPr>
        <p:spPr>
          <a:xfrm>
            <a:off x="3575051" y="273050"/>
            <a:ext cx="5111699" cy="5853199"/>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83" name="Shape 83"/>
          <p:cNvSpPr txBox="1">
            <a:spLocks noGrp="1"/>
          </p:cNvSpPr>
          <p:nvPr>
            <p:ph type="body" idx="2"/>
          </p:nvPr>
        </p:nvSpPr>
        <p:spPr>
          <a:xfrm>
            <a:off x="457201" y="1435101"/>
            <a:ext cx="3008399" cy="46911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1" y="2867800"/>
            <a:ext cx="8520599" cy="11224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1792289" y="4800601"/>
            <a:ext cx="5486399" cy="5667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87" name="Shape 87"/>
          <p:cNvSpPr>
            <a:spLocks noGrp="1"/>
          </p:cNvSpPr>
          <p:nvPr>
            <p:ph type="pic" idx="2"/>
          </p:nvPr>
        </p:nvSpPr>
        <p:spPr>
          <a:xfrm>
            <a:off x="1792289" y="612775"/>
            <a:ext cx="5486399" cy="4114799"/>
          </a:xfrm>
          <a:prstGeom prst="rect">
            <a:avLst/>
          </a:prstGeom>
          <a:noFill/>
          <a:ln>
            <a:noFill/>
          </a:ln>
        </p:spPr>
      </p:sp>
      <p:sp>
        <p:nvSpPr>
          <p:cNvPr id="88" name="Shape 88"/>
          <p:cNvSpPr txBox="1">
            <a:spLocks noGrp="1"/>
          </p:cNvSpPr>
          <p:nvPr>
            <p:ph type="body" idx="1"/>
          </p:nvPr>
        </p:nvSpPr>
        <p:spPr>
          <a:xfrm>
            <a:off x="1792289" y="5367338"/>
            <a:ext cx="5486399" cy="8047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92" name="Shape 92"/>
          <p:cNvSpPr txBox="1">
            <a:spLocks noGrp="1"/>
          </p:cNvSpPr>
          <p:nvPr>
            <p:ph type="body" idx="1"/>
          </p:nvPr>
        </p:nvSpPr>
        <p:spPr>
          <a:xfrm rot="5400000">
            <a:off x="2308999" y="-251600"/>
            <a:ext cx="4526000"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94"/>
        <p:cNvGrpSpPr/>
        <p:nvPr/>
      </p:nvGrpSpPr>
      <p:grpSpPr>
        <a:xfrm>
          <a:off x="0" y="0"/>
          <a:ext cx="0" cy="0"/>
          <a:chOff x="0" y="0"/>
          <a:chExt cx="0" cy="0"/>
        </a:xfrm>
      </p:grpSpPr>
      <p:sp>
        <p:nvSpPr>
          <p:cNvPr id="95" name="Shape 95"/>
          <p:cNvSpPr txBox="1">
            <a:spLocks noGrp="1"/>
          </p:cNvSpPr>
          <p:nvPr>
            <p:ph type="title"/>
          </p:nvPr>
        </p:nvSpPr>
        <p:spPr>
          <a:xfrm rot="5400000">
            <a:off x="4732299" y="2171737"/>
            <a:ext cx="5851600"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96" name="Shape 96"/>
          <p:cNvSpPr txBox="1">
            <a:spLocks noGrp="1"/>
          </p:cNvSpPr>
          <p:nvPr>
            <p:ph type="body" idx="1"/>
          </p:nvPr>
        </p:nvSpPr>
        <p:spPr>
          <a:xfrm rot="5400000">
            <a:off x="541300" y="190539"/>
            <a:ext cx="5851600"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457200" y="274637"/>
            <a:ext cx="8229600" cy="1143200"/>
          </a:xfrm>
          <a:prstGeom prst="rect">
            <a:avLst/>
          </a:prstGeom>
          <a:noFill/>
          <a:ln>
            <a:noFill/>
          </a:ln>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00" name="Shape 100"/>
          <p:cNvSpPr txBox="1">
            <a:spLocks noGrp="1"/>
          </p:cNvSpPr>
          <p:nvPr>
            <p:ph type="body" idx="1"/>
          </p:nvPr>
        </p:nvSpPr>
        <p:spPr>
          <a:xfrm>
            <a:off x="457200" y="1600201"/>
            <a:ext cx="8229600" cy="4967599"/>
          </a:xfrm>
          <a:prstGeom prst="rect">
            <a:avLst/>
          </a:prstGeom>
          <a:noFill/>
          <a:ln>
            <a:noFill/>
          </a:ln>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01" name="Shape 101"/>
          <p:cNvSpPr txBox="1">
            <a:spLocks noGrp="1"/>
          </p:cNvSpPr>
          <p:nvPr>
            <p:ph type="sldNum" idx="12"/>
          </p:nvPr>
        </p:nvSpPr>
        <p:spPr>
          <a:xfrm>
            <a:off x="8556792" y="6333133"/>
            <a:ext cx="548699" cy="524800"/>
          </a:xfrm>
          <a:prstGeom prst="rect">
            <a:avLst/>
          </a:prstGeom>
          <a:noFill/>
          <a:ln>
            <a:noFill/>
          </a:ln>
        </p:spPr>
        <p:txBody>
          <a:bodyPr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1" y="1536633"/>
            <a:ext cx="8520599" cy="4555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1" y="1536633"/>
            <a:ext cx="3999899"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1" y="1536633"/>
            <a:ext cx="3999899"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1" y="740801"/>
            <a:ext cx="2807999" cy="1007599"/>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1" y="1852800"/>
            <a:ext cx="2807999" cy="42392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600200"/>
            <a:ext cx="6367800" cy="54544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66"/>
            <a:ext cx="4572000" cy="6857999"/>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1" y="1644233"/>
            <a:ext cx="4045199" cy="19764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1" y="3737433"/>
            <a:ext cx="4045199" cy="164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965434"/>
            <a:ext cx="3837000" cy="4926799"/>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5640767"/>
            <a:ext cx="5998800" cy="8068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extLst>
              <a:ext uri="{28A0092B-C50C-407E-A947-70E740481C1C}">
                <a14:useLocalDpi xmlns:a14="http://schemas.microsoft.com/office/drawing/2010/main"/>
              </a:ext>
            </a:extLst>
          </a:blip>
          <a:srcRect/>
          <a:stretch>
            <a:fillRect/>
          </a:stretch>
        </a:blip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1" y="593367"/>
            <a:ext cx="8520599" cy="763599"/>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1" y="1536633"/>
            <a:ext cx="8520599" cy="4555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8" y="6217621"/>
            <a:ext cx="548699" cy="5248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extLst>
              <a:ext uri="{28A0092B-C50C-407E-A947-70E740481C1C}">
                <a14:useLocalDpi xmlns:a14="http://schemas.microsoft.com/office/drawing/2010/main"/>
              </a:ext>
            </a:extLst>
          </a:blip>
          <a:srcRect/>
          <a:stretch>
            <a:fillRect/>
          </a:stretch>
        </a:blipFill>
        <a:effectLst/>
      </p:bgPr>
    </p:bg>
    <p:spTree>
      <p:nvGrpSpPr>
        <p:cNvPr id="1" name="Shape 50"/>
        <p:cNvGrpSpPr/>
        <p:nvPr/>
      </p:nvGrpSpPr>
      <p:grpSpPr>
        <a:xfrm>
          <a:off x="0" y="0"/>
          <a:ext cx="0" cy="0"/>
          <a:chOff x="0" y="0"/>
          <a:chExt cx="0" cy="0"/>
        </a:xfrm>
      </p:grpSpPr>
      <p:sp>
        <p:nvSpPr>
          <p:cNvPr id="51" name="Shape 51"/>
          <p:cNvSpPr/>
          <p:nvPr/>
        </p:nvSpPr>
        <p:spPr>
          <a:xfrm>
            <a:off x="141288" y="6400801"/>
            <a:ext cx="184200" cy="22879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2.xml"/><Relationship Id="rId5" Type="http://schemas.openxmlformats.org/officeDocument/2006/relationships/image" Target="../media/image4.png"/><Relationship Id="rId1" Type="http://schemas.microsoft.com/office/2007/relationships/media" Target="../media/media1.mp4"/><Relationship Id="rId2" Type="http://schemas.openxmlformats.org/officeDocument/2006/relationships/video" Target="../media/media1.mp4"/></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3.xml"/><Relationship Id="rId5" Type="http://schemas.openxmlformats.org/officeDocument/2006/relationships/image" Target="../media/image5.png"/><Relationship Id="rId1" Type="http://schemas.microsoft.com/office/2007/relationships/media" Target="../media/media2.mp4"/><Relationship Id="rId2" Type="http://schemas.openxmlformats.org/officeDocument/2006/relationships/video" Target="../media/media2.mp4"/></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s://simple.wikipedia.org/wiki/Heart" TargetMode="External"/><Relationship Id="rId5"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8.gif"/><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6.xml"/><Relationship Id="rId5" Type="http://schemas.openxmlformats.org/officeDocument/2006/relationships/image" Target="../media/image9.png"/><Relationship Id="rId1" Type="http://schemas.microsoft.com/office/2007/relationships/media" Target="../media/media3.mp4"/><Relationship Id="rId2" Type="http://schemas.openxmlformats.org/officeDocument/2006/relationships/video" Target="../media/media3.mp4"/></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hyperlink" Target="http://antranik.org/inflammation-and-the-pathophysiology-of-fever/" TargetMode="External"/><Relationship Id="rId4" Type="http://schemas.openxmlformats.org/officeDocument/2006/relationships/hyperlink" Target="http://bmb.oxfordjournals.org/content/93/1/179.full" TargetMode="External"/><Relationship Id="rId5" Type="http://schemas.openxmlformats.org/officeDocument/2006/relationships/hyperlink" Target="http://www.mheducation.co.uk/openup/chapters/9780335242238.pdf" TargetMode="External"/><Relationship Id="rId6" Type="http://schemas.openxmlformats.org/officeDocument/2006/relationships/hyperlink" Target="http://www.cfsph.iastate.edu/Zoonoses/assets/English/zoonotic_dz_transmission.pdf" TargetMode="External"/><Relationship Id="rId7" Type="http://schemas.openxmlformats.org/officeDocument/2006/relationships/hyperlink" Target="http://www.ncbi.nlm.nih.gov/books/NBK62515/" TargetMode="External"/><Relationship Id="rId8" Type="http://schemas.openxmlformats.org/officeDocument/2006/relationships/hyperlink" Target="http://www.microbiologyonline.org.uk/about-microbiology/introducing-microbes/viruses" TargetMode="External"/><Relationship Id="rId9" Type="http://schemas.openxmlformats.org/officeDocument/2006/relationships/hyperlink" Target="http://apps.who.int/iris/bitstream/10665/44440/1/9789241564090_eng.pdf" TargetMode="External"/><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Shape 105"/>
        <p:cNvGrpSpPr/>
        <p:nvPr/>
      </p:nvGrpSpPr>
      <p:grpSpPr>
        <a:xfrm>
          <a:off x="0" y="0"/>
          <a:ext cx="0" cy="0"/>
          <a:chOff x="0" y="0"/>
          <a:chExt cx="0" cy="0"/>
        </a:xfrm>
      </p:grpSpPr>
      <p:sp>
        <p:nvSpPr>
          <p:cNvPr id="3" name="Shape 61"/>
          <p:cNvSpPr txBox="1">
            <a:spLocks/>
          </p:cNvSpPr>
          <p:nvPr/>
        </p:nvSpPr>
        <p:spPr>
          <a:xfrm>
            <a:off x="533399" y="690880"/>
            <a:ext cx="8563056" cy="2843624"/>
          </a:xfrm>
          <a:prstGeom prst="rect">
            <a:avLst/>
          </a:prstGeom>
          <a:noFill/>
          <a:ln>
            <a:noFill/>
          </a:ln>
        </p:spPr>
        <p:txBody>
          <a:bodyPr lIns="91425" tIns="45700" rIns="91425" bIns="4570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None/>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pPr>
              <a:buSzPct val="25000"/>
            </a:pPr>
            <a:r>
              <a:rPr lang="en-US" sz="6000" dirty="0" smtClean="0">
                <a:solidFill>
                  <a:schemeClr val="bg1"/>
                </a:solidFill>
              </a:rPr>
              <a:t>Pathophysiology</a:t>
            </a:r>
          </a:p>
          <a:p>
            <a:pPr>
              <a:spcBef>
                <a:spcPts val="1800"/>
              </a:spcBef>
              <a:buSzPct val="25000"/>
            </a:pPr>
            <a:r>
              <a:rPr lang="en-US" sz="4400" dirty="0" smtClean="0">
                <a:solidFill>
                  <a:schemeClr val="accent5"/>
                </a:solidFill>
                <a:latin typeface="+mj-lt"/>
              </a:rPr>
              <a:t>The disorders that</a:t>
            </a:r>
            <a:br>
              <a:rPr lang="en-US" sz="4400" dirty="0" smtClean="0">
                <a:solidFill>
                  <a:schemeClr val="accent5"/>
                </a:solidFill>
                <a:latin typeface="+mj-lt"/>
              </a:rPr>
            </a:br>
            <a:r>
              <a:rPr lang="en-US" sz="4400" dirty="0" smtClean="0">
                <a:solidFill>
                  <a:schemeClr val="accent5"/>
                </a:solidFill>
                <a:latin typeface="+mj-lt"/>
              </a:rPr>
              <a:t>make disease</a:t>
            </a:r>
          </a:p>
          <a:p>
            <a:pPr>
              <a:buSzPct val="25000"/>
            </a:pPr>
            <a:endParaRPr lang="en-US" sz="6600" dirty="0" smtClean="0">
              <a:solidFill>
                <a:schemeClr val="bg1"/>
              </a:solidFill>
            </a:endParaRPr>
          </a:p>
          <a:p>
            <a:pPr>
              <a:buSzPct val="25000"/>
            </a:pPr>
            <a:r>
              <a:rPr lang="en-US" sz="6600" dirty="0" smtClean="0">
                <a:solidFill>
                  <a:schemeClr val="bg1"/>
                </a:solidFill>
              </a:rPr>
              <a:t>   </a:t>
            </a:r>
            <a:endParaRPr lang="en-US" sz="6600" dirty="0">
              <a:solidFill>
                <a:schemeClr val="bg1"/>
              </a:solidFill>
            </a:endParaRPr>
          </a:p>
        </p:txBody>
      </p:sp>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Shape 111"/>
          <p:cNvSpPr txBox="1">
            <a:spLocks noGrp="1"/>
          </p:cNvSpPr>
          <p:nvPr>
            <p:ph type="title"/>
          </p:nvPr>
        </p:nvSpPr>
        <p:spPr>
          <a:xfrm>
            <a:off x="457200" y="396567"/>
            <a:ext cx="8229600" cy="914399"/>
          </a:xfrm>
          <a:prstGeom prst="rect">
            <a:avLst/>
          </a:prstGeom>
        </p:spPr>
        <p:txBody>
          <a:bodyPr lIns="91425" tIns="91425" rIns="91425" bIns="91425" anchor="t" anchorCtr="0">
            <a:noAutofit/>
          </a:bodyPr>
          <a:lstStyle/>
          <a:p>
            <a:pPr lvl="0" rtl="0">
              <a:spcBef>
                <a:spcPts val="0"/>
              </a:spcBef>
              <a:buNone/>
            </a:pPr>
            <a:r>
              <a:rPr lang="en" dirty="0"/>
              <a:t>Constructing the Idea of Health</a:t>
            </a:r>
          </a:p>
        </p:txBody>
      </p:sp>
      <p:sp>
        <p:nvSpPr>
          <p:cNvPr id="112" name="Shape 112"/>
          <p:cNvSpPr txBox="1"/>
          <p:nvPr/>
        </p:nvSpPr>
        <p:spPr>
          <a:xfrm>
            <a:off x="495226" y="6017634"/>
            <a:ext cx="2982599" cy="2251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113" name="Shape 113"/>
          <p:cNvSpPr txBox="1">
            <a:spLocks noGrp="1"/>
          </p:cNvSpPr>
          <p:nvPr>
            <p:ph type="body" idx="1"/>
          </p:nvPr>
        </p:nvSpPr>
        <p:spPr>
          <a:xfrm>
            <a:off x="332997" y="1539533"/>
            <a:ext cx="3684537" cy="5138000"/>
          </a:xfrm>
          <a:prstGeom prst="rect">
            <a:avLst/>
          </a:prstGeom>
        </p:spPr>
        <p:txBody>
          <a:bodyPr lIns="91425" tIns="91425" rIns="91425" bIns="91425" anchor="t" anchorCtr="0">
            <a:noAutofit/>
          </a:bodyPr>
          <a:lstStyle/>
          <a:p>
            <a:pPr lvl="0" rtl="0">
              <a:spcBef>
                <a:spcPts val="1200"/>
              </a:spcBef>
              <a:buSzPct val="100000"/>
            </a:pPr>
            <a:r>
              <a:rPr lang="en" sz="1800" b="1" dirty="0"/>
              <a:t>What does health look like?</a:t>
            </a:r>
          </a:p>
          <a:p>
            <a:pPr marL="320040" lvl="0" indent="-320040" rtl="0">
              <a:spcBef>
                <a:spcPts val="1200"/>
              </a:spcBef>
              <a:buClr>
                <a:srgbClr val="FF6600"/>
              </a:buClr>
              <a:buSzPct val="100000"/>
              <a:buFont typeface="Wingdings" charset="2"/>
              <a:buChar char="§"/>
            </a:pPr>
            <a:r>
              <a:rPr lang="en" sz="1800" dirty="0"/>
              <a:t>Health is a social construction: culture influences how people experience health. </a:t>
            </a:r>
          </a:p>
          <a:p>
            <a:pPr marL="685800" lvl="1" indent="-320040" rtl="0">
              <a:spcBef>
                <a:spcPts val="600"/>
              </a:spcBef>
              <a:buClr>
                <a:schemeClr val="accent5">
                  <a:lumMod val="50000"/>
                </a:schemeClr>
              </a:buClr>
              <a:buSzPct val="100000"/>
              <a:buFont typeface="Wingdings" charset="2"/>
              <a:buChar char="§"/>
            </a:pPr>
            <a:r>
              <a:rPr lang="en" sz="1800" dirty="0"/>
              <a:t>We might describe it as an absence of disease</a:t>
            </a:r>
          </a:p>
          <a:p>
            <a:pPr marL="685800" lvl="1" indent="-320040" rtl="0">
              <a:spcBef>
                <a:spcPts val="600"/>
              </a:spcBef>
              <a:buClr>
                <a:schemeClr val="accent5">
                  <a:lumMod val="50000"/>
                </a:schemeClr>
              </a:buClr>
              <a:buSzPct val="100000"/>
              <a:buFont typeface="Wingdings" charset="2"/>
              <a:buChar char="§"/>
            </a:pPr>
            <a:r>
              <a:rPr lang="en" sz="1800" dirty="0"/>
              <a:t>Or perhaps a notion of </a:t>
            </a:r>
            <a:r>
              <a:rPr lang="en-US" sz="1800" dirty="0" smtClean="0"/>
              <a:t/>
            </a:r>
            <a:br>
              <a:rPr lang="en-US" sz="1800" dirty="0" smtClean="0"/>
            </a:br>
            <a:r>
              <a:rPr lang="en" sz="1800" dirty="0" smtClean="0"/>
              <a:t>“</a:t>
            </a:r>
            <a:r>
              <a:rPr lang="en" sz="1800" dirty="0"/>
              <a:t>fitness,” such as the body’s ability to perform certain actions</a:t>
            </a:r>
          </a:p>
          <a:p>
            <a:pPr marL="320040" lvl="0" indent="-320040" rtl="0">
              <a:spcBef>
                <a:spcPts val="1200"/>
              </a:spcBef>
              <a:buClr>
                <a:srgbClr val="FF6600"/>
              </a:buClr>
              <a:buSzPct val="100000"/>
              <a:buFont typeface="Wingdings" charset="2"/>
              <a:buChar char="§"/>
            </a:pPr>
            <a:r>
              <a:rPr lang="en" sz="1800" dirty="0"/>
              <a:t>Body is constantly working to maintain internal balance</a:t>
            </a:r>
          </a:p>
          <a:p>
            <a:pPr marL="685800" lvl="1" indent="-320040" rtl="0">
              <a:spcBef>
                <a:spcPts val="600"/>
              </a:spcBef>
              <a:buClr>
                <a:schemeClr val="accent5">
                  <a:lumMod val="50000"/>
                </a:schemeClr>
              </a:buClr>
              <a:buSzPct val="100000"/>
              <a:buFont typeface="Wingdings" charset="2"/>
              <a:buChar char="§"/>
            </a:pPr>
            <a:r>
              <a:rPr lang="en" sz="1800" b="1" dirty="0"/>
              <a:t>Homeostasis: </a:t>
            </a:r>
            <a:r>
              <a:rPr lang="en" sz="1800" dirty="0"/>
              <a:t>self regulation of optimal conditions for survival in a biological system</a:t>
            </a:r>
          </a:p>
        </p:txBody>
      </p:sp>
      <p:pic>
        <p:nvPicPr>
          <p:cNvPr id="2" name="VRM-000090533.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159045" y="1784555"/>
            <a:ext cx="4686122" cy="2635944"/>
          </a:xfrm>
          <a:prstGeom prst="rect">
            <a:avLst/>
          </a:prstGeom>
        </p:spPr>
      </p:pic>
    </p:spTree>
  </p:cSld>
  <p:clrMapOvr>
    <a:masterClrMapping/>
  </p:clrMapOvr>
  <p:transition spd="slow">
    <p:cu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457201" y="1701806"/>
            <a:ext cx="3972125" cy="4424194"/>
          </a:xfrm>
          <a:prstGeom prst="rect">
            <a:avLst/>
          </a:prstGeom>
        </p:spPr>
        <p:txBody>
          <a:bodyPr lIns="91425" tIns="91425" rIns="91425" bIns="91425" anchor="t" anchorCtr="0">
            <a:noAutofit/>
          </a:bodyPr>
          <a:lstStyle/>
          <a:p>
            <a:pPr marL="320040" marR="0" lvl="0" indent="-320040" algn="l" rtl="0">
              <a:lnSpc>
                <a:spcPct val="100000"/>
              </a:lnSpc>
              <a:spcBef>
                <a:spcPts val="1200"/>
              </a:spcBef>
              <a:spcAft>
                <a:spcPts val="0"/>
              </a:spcAft>
              <a:buClr>
                <a:srgbClr val="FF6600"/>
              </a:buClr>
              <a:buSzPct val="100000"/>
              <a:buFont typeface="Wingdings" charset="2"/>
              <a:buChar char="§"/>
            </a:pPr>
            <a:r>
              <a:rPr lang="en" sz="2400" spc="-10" dirty="0"/>
              <a:t>Tightly controlled balancing act that preserves stability in:</a:t>
            </a:r>
          </a:p>
          <a:p>
            <a:pPr marL="685800" marR="0" lvl="1" indent="-320040" algn="l" rtl="0">
              <a:lnSpc>
                <a:spcPct val="100000"/>
              </a:lnSpc>
              <a:spcBef>
                <a:spcPts val="600"/>
              </a:spcBef>
              <a:spcAft>
                <a:spcPts val="0"/>
              </a:spcAft>
              <a:buClr>
                <a:schemeClr val="accent5">
                  <a:lumMod val="50000"/>
                </a:schemeClr>
              </a:buClr>
              <a:buSzPct val="100000"/>
              <a:buFont typeface="Wingdings" charset="2"/>
              <a:buChar char="§"/>
            </a:pPr>
            <a:r>
              <a:rPr lang="en" sz="2400" dirty="0"/>
              <a:t>Cells </a:t>
            </a:r>
          </a:p>
          <a:p>
            <a:pPr marL="685800" marR="0" lvl="1" indent="-320040" algn="l" rtl="0">
              <a:lnSpc>
                <a:spcPct val="100000"/>
              </a:lnSpc>
              <a:spcBef>
                <a:spcPts val="600"/>
              </a:spcBef>
              <a:spcAft>
                <a:spcPts val="0"/>
              </a:spcAft>
              <a:buClr>
                <a:schemeClr val="accent5">
                  <a:lumMod val="50000"/>
                </a:schemeClr>
              </a:buClr>
              <a:buSzPct val="100000"/>
              <a:buFont typeface="Wingdings" charset="2"/>
              <a:buChar char="§"/>
            </a:pPr>
            <a:r>
              <a:rPr lang="en" sz="2400" dirty="0"/>
              <a:t>Tissues</a:t>
            </a:r>
          </a:p>
          <a:p>
            <a:pPr marL="685800" marR="0" lvl="1" indent="-320040" algn="l" rtl="0">
              <a:lnSpc>
                <a:spcPct val="100000"/>
              </a:lnSpc>
              <a:spcBef>
                <a:spcPts val="600"/>
              </a:spcBef>
              <a:spcAft>
                <a:spcPts val="0"/>
              </a:spcAft>
              <a:buClr>
                <a:schemeClr val="accent5">
                  <a:lumMod val="50000"/>
                </a:schemeClr>
              </a:buClr>
              <a:buSzPct val="100000"/>
              <a:buFont typeface="Wingdings" charset="2"/>
              <a:buChar char="§"/>
            </a:pPr>
            <a:r>
              <a:rPr lang="en" sz="2400" dirty="0"/>
              <a:t>Organs</a:t>
            </a:r>
          </a:p>
          <a:p>
            <a:pPr marL="685800" marR="0" lvl="1" indent="-320040" algn="l" rtl="0">
              <a:lnSpc>
                <a:spcPct val="100000"/>
              </a:lnSpc>
              <a:spcBef>
                <a:spcPts val="600"/>
              </a:spcBef>
              <a:spcAft>
                <a:spcPts val="0"/>
              </a:spcAft>
              <a:buClr>
                <a:schemeClr val="accent5">
                  <a:lumMod val="50000"/>
                </a:schemeClr>
              </a:buClr>
              <a:buSzPct val="100000"/>
              <a:buFont typeface="Wingdings" charset="2"/>
              <a:buChar char="§"/>
            </a:pPr>
            <a:r>
              <a:rPr lang="en" sz="2400" dirty="0"/>
              <a:t>Systems</a:t>
            </a:r>
          </a:p>
          <a:p>
            <a:pPr marL="320040" marR="0" lvl="0" indent="-320040" algn="l" rtl="0">
              <a:lnSpc>
                <a:spcPct val="100000"/>
              </a:lnSpc>
              <a:spcBef>
                <a:spcPts val="1200"/>
              </a:spcBef>
              <a:spcAft>
                <a:spcPts val="0"/>
              </a:spcAft>
              <a:buClr>
                <a:srgbClr val="FF6600"/>
              </a:buClr>
              <a:buSzPct val="100000"/>
              <a:buFont typeface="Wingdings" charset="2"/>
              <a:buChar char="§"/>
            </a:pPr>
            <a:r>
              <a:rPr lang="en" sz="2400" dirty="0"/>
              <a:t>Maintains volume and temperature of body fluids</a:t>
            </a:r>
          </a:p>
        </p:txBody>
      </p:sp>
      <p:sp>
        <p:nvSpPr>
          <p:cNvPr id="119" name="Shape 119"/>
          <p:cNvSpPr txBox="1">
            <a:spLocks noGrp="1"/>
          </p:cNvSpPr>
          <p:nvPr>
            <p:ph type="title"/>
          </p:nvPr>
        </p:nvSpPr>
        <p:spPr>
          <a:xfrm>
            <a:off x="366489" y="308430"/>
            <a:ext cx="8423729" cy="1139370"/>
          </a:xfrm>
          <a:prstGeom prst="rect">
            <a:avLst/>
          </a:prstGeom>
        </p:spPr>
        <p:txBody>
          <a:bodyPr lIns="91425" tIns="91425" rIns="91425" bIns="91425" anchor="t" anchorCtr="0">
            <a:noAutofit/>
          </a:bodyPr>
          <a:lstStyle/>
          <a:p>
            <a:pPr lvl="0" rtl="0">
              <a:spcBef>
                <a:spcPts val="0"/>
              </a:spcBef>
              <a:buNone/>
            </a:pPr>
            <a:r>
              <a:rPr lang="en" sz="4200" dirty="0"/>
              <a:t>Healthy Body: Homeostasis </a:t>
            </a:r>
          </a:p>
        </p:txBody>
      </p:sp>
      <p:sp>
        <p:nvSpPr>
          <p:cNvPr id="120" name="Shape 120"/>
          <p:cNvSpPr/>
          <p:nvPr/>
        </p:nvSpPr>
        <p:spPr>
          <a:xfrm>
            <a:off x="4863500" y="5188493"/>
            <a:ext cx="3709200" cy="566799"/>
          </a:xfrm>
          <a:prstGeom prst="rect">
            <a:avLst/>
          </a:prstGeom>
          <a:solidFill>
            <a:srgbClr val="FFFFFF"/>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endParaRPr dirty="0">
              <a:solidFill>
                <a:schemeClr val="dk1"/>
              </a:solidFill>
            </a:endParaRPr>
          </a:p>
          <a:p>
            <a:pPr lvl="0" algn="ctr" rtl="0">
              <a:spcBef>
                <a:spcPts val="0"/>
              </a:spcBef>
              <a:buClr>
                <a:schemeClr val="dk1"/>
              </a:buClr>
              <a:buFont typeface="Arial"/>
              <a:buNone/>
            </a:pPr>
            <a:r>
              <a:rPr lang="en" dirty="0">
                <a:solidFill>
                  <a:schemeClr val="dk1"/>
                </a:solidFill>
              </a:rPr>
              <a:t>Body regulating heart function</a:t>
            </a:r>
          </a:p>
          <a:p>
            <a:pPr lvl="0" rtl="0">
              <a:spcBef>
                <a:spcPts val="0"/>
              </a:spcBef>
              <a:buNone/>
            </a:pPr>
            <a:endParaRPr dirty="0"/>
          </a:p>
        </p:txBody>
      </p:sp>
      <p:pic>
        <p:nvPicPr>
          <p:cNvPr id="2" name="037863283-heart-beat_prores-1080p.mp4.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218039" y="1849289"/>
            <a:ext cx="4572179" cy="2571851"/>
          </a:xfrm>
          <a:prstGeom prst="rect">
            <a:avLst/>
          </a:prstGeom>
        </p:spPr>
      </p:pic>
    </p:spTree>
  </p:cSld>
  <p:clrMapOvr>
    <a:masterClrMapping/>
  </p:clrMapOvr>
  <p:transition spd="slow">
    <p:cu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Shape 125"/>
        <p:cNvGrpSpPr/>
        <p:nvPr/>
      </p:nvGrpSpPr>
      <p:grpSpPr>
        <a:xfrm>
          <a:off x="0" y="0"/>
          <a:ext cx="0" cy="0"/>
          <a:chOff x="0" y="0"/>
          <a:chExt cx="0" cy="0"/>
        </a:xfrm>
      </p:grpSpPr>
      <p:sp>
        <p:nvSpPr>
          <p:cNvPr id="126" name="Shape 126"/>
          <p:cNvSpPr txBox="1">
            <a:spLocks noGrp="1"/>
          </p:cNvSpPr>
          <p:nvPr>
            <p:ph type="body" idx="1"/>
          </p:nvPr>
        </p:nvSpPr>
        <p:spPr>
          <a:xfrm>
            <a:off x="411845" y="2122716"/>
            <a:ext cx="4278086" cy="3948857"/>
          </a:xfrm>
          <a:prstGeom prst="rect">
            <a:avLst/>
          </a:prstGeom>
        </p:spPr>
        <p:txBody>
          <a:bodyPr lIns="91425" tIns="91425" rIns="91425" bIns="91425" anchor="t" anchorCtr="0">
            <a:noAutofit/>
          </a:bodyPr>
          <a:lstStyle/>
          <a:p>
            <a:pPr lvl="0" rtl="0">
              <a:spcBef>
                <a:spcPts val="1200"/>
              </a:spcBef>
              <a:buSzPct val="100000"/>
            </a:pPr>
            <a:r>
              <a:rPr lang="en" sz="2400" b="1" dirty="0"/>
              <a:t>Disease </a:t>
            </a:r>
            <a:r>
              <a:rPr lang="en" sz="2400" b="1" dirty="0" smtClean="0"/>
              <a:t>and</a:t>
            </a:r>
            <a:r>
              <a:rPr lang="en-US" sz="2400" b="1" dirty="0" smtClean="0"/>
              <a:t> </a:t>
            </a:r>
            <a:r>
              <a:rPr lang="en" sz="2400" b="1" dirty="0" smtClean="0"/>
              <a:t>Homeostasis</a:t>
            </a:r>
            <a:endParaRPr lang="en" sz="2400" b="1" dirty="0"/>
          </a:p>
          <a:p>
            <a:pPr marL="320040" lvl="1" indent="-320040" rtl="0">
              <a:spcBef>
                <a:spcPts val="600"/>
              </a:spcBef>
              <a:buClr>
                <a:srgbClr val="FF6600"/>
              </a:buClr>
              <a:buSzPct val="100000"/>
              <a:buFont typeface="Wingdings" charset="2"/>
              <a:buChar char="§"/>
            </a:pPr>
            <a:r>
              <a:rPr lang="en" sz="2400" dirty="0"/>
              <a:t>Disease develops when significant changes in the body occur </a:t>
            </a:r>
          </a:p>
          <a:p>
            <a:pPr marL="320040" lvl="1" indent="-320040" rtl="0">
              <a:spcBef>
                <a:spcPts val="600"/>
              </a:spcBef>
              <a:buClr>
                <a:srgbClr val="FF6600"/>
              </a:buClr>
              <a:buSzPct val="100000"/>
              <a:buFont typeface="Wingdings" charset="2"/>
              <a:buChar char="§"/>
            </a:pPr>
            <a:r>
              <a:rPr lang="en" sz="2400" dirty="0"/>
              <a:t>Homeostasis can no longer be maintained </a:t>
            </a:r>
          </a:p>
          <a:p>
            <a:pPr lvl="0" rtl="0">
              <a:spcBef>
                <a:spcPts val="1200"/>
              </a:spcBef>
              <a:buNone/>
            </a:pPr>
            <a:endParaRPr sz="2400" dirty="0"/>
          </a:p>
        </p:txBody>
      </p:sp>
      <p:sp>
        <p:nvSpPr>
          <p:cNvPr id="127" name="Shape 127"/>
          <p:cNvSpPr txBox="1">
            <a:spLocks noGrp="1"/>
          </p:cNvSpPr>
          <p:nvPr>
            <p:ph type="title"/>
          </p:nvPr>
        </p:nvSpPr>
        <p:spPr>
          <a:xfrm>
            <a:off x="348349" y="121802"/>
            <a:ext cx="8430599" cy="1382799"/>
          </a:xfrm>
          <a:prstGeom prst="rect">
            <a:avLst/>
          </a:prstGeom>
        </p:spPr>
        <p:txBody>
          <a:bodyPr lIns="91425" tIns="91425" rIns="91425" bIns="91425" anchor="t" anchorCtr="0">
            <a:noAutofit/>
          </a:bodyPr>
          <a:lstStyle/>
          <a:p>
            <a:pPr lvl="0" rtl="0">
              <a:spcBef>
                <a:spcPts val="0"/>
              </a:spcBef>
              <a:buNone/>
            </a:pPr>
            <a:r>
              <a:rPr lang="en" sz="4200" dirty="0"/>
              <a:t>Disease as </a:t>
            </a:r>
            <a:r>
              <a:rPr lang="en" sz="4200" dirty="0" smtClean="0"/>
              <a:t>Disruption</a:t>
            </a:r>
            <a:r>
              <a:rPr lang="en-US" sz="4200" dirty="0" smtClean="0"/>
              <a:t/>
            </a:r>
            <a:br>
              <a:rPr lang="en-US" sz="4200" dirty="0" smtClean="0"/>
            </a:br>
            <a:r>
              <a:rPr lang="en" sz="4200" dirty="0" smtClean="0"/>
              <a:t>of </a:t>
            </a:r>
            <a:r>
              <a:rPr lang="en" sz="4200" dirty="0"/>
              <a:t>Homeostasis</a:t>
            </a:r>
          </a:p>
        </p:txBody>
      </p:sp>
      <p:sp>
        <p:nvSpPr>
          <p:cNvPr id="128" name="Shape 128"/>
          <p:cNvSpPr/>
          <p:nvPr/>
        </p:nvSpPr>
        <p:spPr>
          <a:xfrm>
            <a:off x="4925750" y="5433784"/>
            <a:ext cx="3962050" cy="719595"/>
          </a:xfrm>
          <a:prstGeom prst="rect">
            <a:avLst/>
          </a:prstGeom>
          <a:solidFill>
            <a:srgbClr val="FFFFFF"/>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endParaRPr dirty="0">
              <a:solidFill>
                <a:schemeClr val="dk1"/>
              </a:solidFill>
            </a:endParaRPr>
          </a:p>
          <a:p>
            <a:pPr lvl="0" algn="ctr" rtl="0">
              <a:spcBef>
                <a:spcPts val="0"/>
              </a:spcBef>
              <a:buNone/>
            </a:pPr>
            <a:r>
              <a:rPr lang="en" b="1" dirty="0">
                <a:solidFill>
                  <a:schemeClr val="dk1"/>
                </a:solidFill>
              </a:rPr>
              <a:t>Heart failure</a:t>
            </a:r>
            <a:r>
              <a:rPr lang="en" b="1" dirty="0" smtClean="0">
                <a:solidFill>
                  <a:schemeClr val="dk1"/>
                </a:solidFill>
              </a:rPr>
              <a:t>:</a:t>
            </a:r>
            <a:r>
              <a:rPr lang="en-US" b="1" dirty="0" smtClean="0">
                <a:solidFill>
                  <a:schemeClr val="dk1"/>
                </a:solidFill>
              </a:rPr>
              <a:t> </a:t>
            </a:r>
            <a:r>
              <a:rPr lang="en" dirty="0" smtClean="0"/>
              <a:t>Occurs when </a:t>
            </a:r>
            <a:r>
              <a:rPr lang="en" dirty="0" smtClean="0">
                <a:solidFill>
                  <a:schemeClr val="accent4"/>
                </a:solidFill>
                <a:hlinkClick r:id="rId4"/>
              </a:rPr>
              <a:t>heart</a:t>
            </a:r>
            <a:r>
              <a:rPr lang="en-US" dirty="0">
                <a:solidFill>
                  <a:schemeClr val="accent4"/>
                </a:solidFill>
              </a:rPr>
              <a:t/>
            </a:r>
            <a:br>
              <a:rPr lang="en-US" dirty="0">
                <a:solidFill>
                  <a:schemeClr val="accent4"/>
                </a:solidFill>
              </a:rPr>
            </a:br>
            <a:r>
              <a:rPr lang="en" dirty="0" smtClean="0">
                <a:solidFill>
                  <a:schemeClr val="accent4"/>
                </a:solidFill>
              </a:rPr>
              <a:t>is </a:t>
            </a:r>
            <a:r>
              <a:rPr lang="en" dirty="0"/>
              <a:t>not pumping blood sufficiently  </a:t>
            </a:r>
          </a:p>
          <a:p>
            <a:pPr lvl="0" rtl="0">
              <a:spcBef>
                <a:spcPts val="0"/>
              </a:spcBef>
              <a:buNone/>
            </a:pPr>
            <a:endParaRPr dirty="0"/>
          </a:p>
        </p:txBody>
      </p:sp>
      <p:pic>
        <p:nvPicPr>
          <p:cNvPr id="130" name="Shape 130"/>
          <p:cNvPicPr preferRelativeResize="0"/>
          <p:nvPr/>
        </p:nvPicPr>
        <p:blipFill>
          <a:blip r:embed="rId5">
            <a:alphaModFix/>
          </a:blip>
          <a:stretch>
            <a:fillRect/>
          </a:stretch>
        </p:blipFill>
        <p:spPr>
          <a:xfrm>
            <a:off x="4943892" y="2093041"/>
            <a:ext cx="3918288" cy="3312252"/>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Shape 134"/>
        <p:cNvGrpSpPr/>
        <p:nvPr/>
      </p:nvGrpSpPr>
      <p:grpSpPr>
        <a:xfrm>
          <a:off x="0" y="0"/>
          <a:ext cx="0" cy="0"/>
          <a:chOff x="0" y="0"/>
          <a:chExt cx="0" cy="0"/>
        </a:xfrm>
      </p:grpSpPr>
      <p:sp>
        <p:nvSpPr>
          <p:cNvPr id="135" name="Shape 135"/>
          <p:cNvSpPr txBox="1">
            <a:spLocks noGrp="1"/>
          </p:cNvSpPr>
          <p:nvPr>
            <p:ph type="body" idx="1"/>
          </p:nvPr>
        </p:nvSpPr>
        <p:spPr>
          <a:xfrm>
            <a:off x="438950" y="2095499"/>
            <a:ext cx="3982775" cy="4030433"/>
          </a:xfrm>
          <a:prstGeom prst="rect">
            <a:avLst/>
          </a:prstGeom>
        </p:spPr>
        <p:txBody>
          <a:bodyPr lIns="91425" tIns="91425" rIns="91425" bIns="91425" anchor="t" anchorCtr="0">
            <a:noAutofit/>
          </a:bodyPr>
          <a:lstStyle/>
          <a:p>
            <a:pPr lvl="0" rtl="0">
              <a:spcBef>
                <a:spcPts val="600"/>
              </a:spcBef>
              <a:buSzPct val="100000"/>
            </a:pPr>
            <a:r>
              <a:rPr lang="en" sz="2400" b="1" dirty="0"/>
              <a:t>Sign</a:t>
            </a:r>
          </a:p>
          <a:p>
            <a:pPr marL="320040" lvl="1" indent="-320040" rtl="0">
              <a:spcBef>
                <a:spcPts val="600"/>
              </a:spcBef>
              <a:buClr>
                <a:srgbClr val="FF6600"/>
              </a:buClr>
              <a:buSzPct val="100000"/>
              <a:buFont typeface="Wingdings" charset="2"/>
              <a:buChar char="§"/>
            </a:pPr>
            <a:r>
              <a:rPr lang="en" sz="2400" dirty="0"/>
              <a:t>Objective</a:t>
            </a:r>
          </a:p>
          <a:p>
            <a:pPr marL="320040" lvl="1" indent="-320040" rtl="0">
              <a:spcBef>
                <a:spcPts val="600"/>
              </a:spcBef>
              <a:buClr>
                <a:srgbClr val="FF6600"/>
              </a:buClr>
              <a:buSzPct val="100000"/>
              <a:buFont typeface="Wingdings" charset="2"/>
              <a:buChar char="§"/>
            </a:pPr>
            <a:r>
              <a:rPr lang="en" sz="2400" spc="-10" dirty="0" smtClean="0"/>
              <a:t>Measurable</a:t>
            </a:r>
            <a:r>
              <a:rPr lang="en-US" sz="2400" spc="-10" dirty="0" smtClean="0"/>
              <a:t> </a:t>
            </a:r>
            <a:r>
              <a:rPr lang="en" sz="2400" spc="-10" dirty="0" smtClean="0"/>
              <a:t>manifestation </a:t>
            </a:r>
            <a:endParaRPr lang="en" sz="2400" spc="-10" dirty="0"/>
          </a:p>
          <a:p>
            <a:pPr marL="685800" lvl="2" indent="-320040" rtl="0">
              <a:buClr>
                <a:schemeClr val="accent5">
                  <a:lumMod val="50000"/>
                </a:schemeClr>
              </a:buClr>
              <a:buSzPct val="100000"/>
              <a:buFont typeface="Wingdings" charset="2"/>
              <a:buChar char="§"/>
            </a:pPr>
            <a:r>
              <a:rPr lang="en" sz="2400" dirty="0"/>
              <a:t>Fever</a:t>
            </a:r>
          </a:p>
          <a:p>
            <a:pPr lvl="0" rtl="0">
              <a:spcBef>
                <a:spcPts val="600"/>
              </a:spcBef>
              <a:buSzPct val="100000"/>
            </a:pPr>
            <a:r>
              <a:rPr lang="en" sz="2400" b="1" dirty="0"/>
              <a:t>Symptoms </a:t>
            </a:r>
          </a:p>
          <a:p>
            <a:pPr marL="320040" lvl="1" indent="-320040" rtl="0">
              <a:spcBef>
                <a:spcPts val="600"/>
              </a:spcBef>
              <a:buClr>
                <a:srgbClr val="FF6600"/>
              </a:buClr>
              <a:buSzPct val="100000"/>
              <a:buFont typeface="Wingdings" charset="2"/>
              <a:buChar char="§"/>
            </a:pPr>
            <a:r>
              <a:rPr lang="en" sz="2400" dirty="0"/>
              <a:t>Subjective </a:t>
            </a:r>
          </a:p>
          <a:p>
            <a:pPr marL="320040" lvl="1" indent="-320040" rtl="0">
              <a:spcBef>
                <a:spcPts val="600"/>
              </a:spcBef>
              <a:buClr>
                <a:srgbClr val="FF6600"/>
              </a:buClr>
              <a:buSzPct val="100000"/>
              <a:buFont typeface="Wingdings" charset="2"/>
              <a:buChar char="§"/>
            </a:pPr>
            <a:r>
              <a:rPr lang="en" sz="2400" dirty="0"/>
              <a:t>Feeling that a patient is experiencing </a:t>
            </a:r>
          </a:p>
          <a:p>
            <a:pPr marL="685800" lvl="2" indent="-320040" rtl="0">
              <a:buClr>
                <a:schemeClr val="accent5">
                  <a:lumMod val="50000"/>
                </a:schemeClr>
              </a:buClr>
              <a:buSzPct val="100000"/>
              <a:buFont typeface="Wingdings" charset="2"/>
              <a:buChar char="§"/>
            </a:pPr>
            <a:r>
              <a:rPr lang="en" sz="2400" dirty="0"/>
              <a:t>Pain </a:t>
            </a:r>
          </a:p>
          <a:p>
            <a:pPr lvl="0" rtl="0">
              <a:spcBef>
                <a:spcPts val="600"/>
              </a:spcBef>
              <a:buNone/>
            </a:pPr>
            <a:endParaRPr sz="2400" dirty="0"/>
          </a:p>
        </p:txBody>
      </p:sp>
      <p:pic>
        <p:nvPicPr>
          <p:cNvPr id="137" name="Shape 137"/>
          <p:cNvPicPr preferRelativeResize="0"/>
          <p:nvPr/>
        </p:nvPicPr>
        <p:blipFill>
          <a:blip r:embed="rId4">
            <a:alphaModFix/>
          </a:blip>
          <a:stretch>
            <a:fillRect/>
          </a:stretch>
        </p:blipFill>
        <p:spPr>
          <a:xfrm>
            <a:off x="4421726" y="1977201"/>
            <a:ext cx="4520099" cy="3142332"/>
          </a:xfrm>
          <a:prstGeom prst="rect">
            <a:avLst/>
          </a:prstGeom>
          <a:noFill/>
          <a:ln>
            <a:noFill/>
          </a:ln>
        </p:spPr>
      </p:pic>
      <p:sp>
        <p:nvSpPr>
          <p:cNvPr id="138" name="Shape 138"/>
          <p:cNvSpPr/>
          <p:nvPr/>
        </p:nvSpPr>
        <p:spPr>
          <a:xfrm>
            <a:off x="4421725" y="5119534"/>
            <a:ext cx="4520100" cy="1006399"/>
          </a:xfrm>
          <a:prstGeom prst="rect">
            <a:avLst/>
          </a:prstGeom>
          <a:solidFill>
            <a:srgbClr val="FFFFFF"/>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endParaRPr dirty="0">
              <a:solidFill>
                <a:schemeClr val="dk1"/>
              </a:solidFill>
            </a:endParaRPr>
          </a:p>
          <a:p>
            <a:pPr lvl="0" algn="ctr" rtl="0">
              <a:spcBef>
                <a:spcPts val="0"/>
              </a:spcBef>
              <a:buNone/>
            </a:pPr>
            <a:r>
              <a:rPr lang="en" sz="1200" b="1" dirty="0">
                <a:solidFill>
                  <a:schemeClr val="dk1"/>
                </a:solidFill>
              </a:rPr>
              <a:t>Heart failure </a:t>
            </a:r>
            <a:r>
              <a:rPr lang="en" sz="1200" b="1" dirty="0" smtClean="0">
                <a:solidFill>
                  <a:schemeClr val="dk1"/>
                </a:solidFill>
              </a:rPr>
              <a:t>symptoms:</a:t>
            </a:r>
            <a:r>
              <a:rPr lang="en-US" sz="1200" b="1" dirty="0" smtClean="0">
                <a:solidFill>
                  <a:schemeClr val="dk1"/>
                </a:solidFill>
              </a:rPr>
              <a:t> </a:t>
            </a:r>
            <a:r>
              <a:rPr lang="en" sz="1200" dirty="0" smtClean="0"/>
              <a:t>Nausea </a:t>
            </a:r>
            <a:r>
              <a:rPr lang="en" sz="1200" dirty="0"/>
              <a:t>or loss of </a:t>
            </a:r>
            <a:r>
              <a:rPr lang="en" sz="1200" dirty="0" smtClean="0"/>
              <a:t>appetite,</a:t>
            </a:r>
            <a:r>
              <a:rPr lang="en-US" sz="1200" dirty="0" smtClean="0"/>
              <a:t/>
            </a:r>
            <a:br>
              <a:rPr lang="en-US" sz="1200" dirty="0" smtClean="0"/>
            </a:br>
            <a:r>
              <a:rPr lang="en" sz="1200" dirty="0" smtClean="0"/>
              <a:t>increased </a:t>
            </a:r>
            <a:r>
              <a:rPr lang="en" sz="1200" dirty="0"/>
              <a:t>fatigue, going to the bathroom more </a:t>
            </a:r>
            <a:r>
              <a:rPr lang="en" sz="1200" dirty="0" smtClean="0"/>
              <a:t>frequently</a:t>
            </a:r>
            <a:r>
              <a:rPr lang="en-US" sz="1200" dirty="0" smtClean="0"/>
              <a:t/>
            </a:r>
            <a:br>
              <a:rPr lang="en-US" sz="1200" dirty="0" smtClean="0"/>
            </a:br>
            <a:r>
              <a:rPr lang="en" sz="1200" dirty="0" smtClean="0"/>
              <a:t>at </a:t>
            </a:r>
            <a:r>
              <a:rPr lang="en" sz="1200" dirty="0"/>
              <a:t>night, weight gain, increased shortness of breath </a:t>
            </a:r>
          </a:p>
          <a:p>
            <a:pPr lvl="0" rtl="0">
              <a:spcBef>
                <a:spcPts val="0"/>
              </a:spcBef>
              <a:buNone/>
            </a:pPr>
            <a:endParaRPr dirty="0"/>
          </a:p>
        </p:txBody>
      </p:sp>
      <p:sp>
        <p:nvSpPr>
          <p:cNvPr id="139" name="Shape 139"/>
          <p:cNvSpPr txBox="1"/>
          <p:nvPr/>
        </p:nvSpPr>
        <p:spPr>
          <a:xfrm>
            <a:off x="438951" y="6002633"/>
            <a:ext cx="3524999" cy="3752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9" name="Shape 152"/>
          <p:cNvSpPr txBox="1">
            <a:spLocks noGrp="1"/>
          </p:cNvSpPr>
          <p:nvPr>
            <p:ph type="title"/>
          </p:nvPr>
        </p:nvSpPr>
        <p:spPr>
          <a:xfrm>
            <a:off x="268201" y="163883"/>
            <a:ext cx="8706599" cy="1227200"/>
          </a:xfrm>
          <a:prstGeom prst="rect">
            <a:avLst/>
          </a:prstGeom>
        </p:spPr>
        <p:txBody>
          <a:bodyPr lIns="91425" tIns="91425" rIns="91425" bIns="91425" anchor="t" anchorCtr="0">
            <a:noAutofit/>
          </a:bodyPr>
          <a:lstStyle/>
          <a:p>
            <a:pPr lvl="0" rtl="0">
              <a:spcBef>
                <a:spcPts val="0"/>
              </a:spcBef>
              <a:buNone/>
            </a:pPr>
            <a:r>
              <a:rPr lang="en-US" sz="4200" dirty="0" smtClean="0"/>
              <a:t>Disease Announces Itself: Bodies Made Sick</a:t>
            </a:r>
            <a:endParaRPr lang="en" sz="4200" dirty="0"/>
          </a:p>
        </p:txBody>
      </p:sp>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441954" y="1693733"/>
            <a:ext cx="3703689" cy="4572800"/>
          </a:xfrm>
          <a:prstGeom prst="rect">
            <a:avLst/>
          </a:prstGeom>
        </p:spPr>
        <p:txBody>
          <a:bodyPr lIns="91425" tIns="91425" rIns="91425" bIns="91425" anchor="t" anchorCtr="0">
            <a:noAutofit/>
          </a:bodyPr>
          <a:lstStyle/>
          <a:p>
            <a:pPr marR="0" lvl="0" algn="l" rtl="0">
              <a:lnSpc>
                <a:spcPct val="100000"/>
              </a:lnSpc>
              <a:spcBef>
                <a:spcPts val="1200"/>
              </a:spcBef>
              <a:spcAft>
                <a:spcPts val="0"/>
              </a:spcAft>
              <a:buSzPct val="100000"/>
            </a:pPr>
            <a:r>
              <a:rPr lang="en" sz="2000" b="1" dirty="0"/>
              <a:t>Etiology</a:t>
            </a:r>
            <a:r>
              <a:rPr lang="en" sz="2000" dirty="0"/>
              <a:t> </a:t>
            </a:r>
            <a:r>
              <a:rPr lang="en-US" sz="2000" dirty="0" smtClean="0"/>
              <a:t>- </a:t>
            </a:r>
            <a:r>
              <a:rPr lang="en" sz="2000" dirty="0" smtClean="0"/>
              <a:t>Investigates </a:t>
            </a:r>
            <a:r>
              <a:rPr lang="en" sz="2000" dirty="0"/>
              <a:t>the causes of a disease</a:t>
            </a:r>
          </a:p>
          <a:p>
            <a:pPr marR="0" lvl="0" algn="l" rtl="0">
              <a:lnSpc>
                <a:spcPct val="100000"/>
              </a:lnSpc>
              <a:spcBef>
                <a:spcPts val="1200"/>
              </a:spcBef>
              <a:spcAft>
                <a:spcPts val="0"/>
              </a:spcAft>
              <a:buClr>
                <a:srgbClr val="000000"/>
              </a:buClr>
              <a:buSzPct val="100000"/>
              <a:buFont typeface="Arial"/>
            </a:pPr>
            <a:r>
              <a:rPr lang="en" sz="2000" b="1" dirty="0"/>
              <a:t>Possible causes:</a:t>
            </a:r>
          </a:p>
          <a:p>
            <a:pPr marL="320040" marR="0" lvl="1" indent="-320040" algn="l" rtl="0">
              <a:lnSpc>
                <a:spcPct val="100000"/>
              </a:lnSpc>
              <a:spcBef>
                <a:spcPts val="1200"/>
              </a:spcBef>
              <a:spcAft>
                <a:spcPts val="0"/>
              </a:spcAft>
              <a:buClr>
                <a:srgbClr val="FF6600"/>
              </a:buClr>
              <a:buSzPct val="100000"/>
              <a:buFont typeface="Wingdings" charset="2"/>
              <a:buChar char="§"/>
            </a:pPr>
            <a:r>
              <a:rPr lang="en" sz="2000" dirty="0" smtClean="0"/>
              <a:t>Nutrition </a:t>
            </a:r>
            <a:r>
              <a:rPr lang="en-US" sz="2000" dirty="0" smtClean="0"/>
              <a:t>- </a:t>
            </a:r>
            <a:r>
              <a:rPr lang="en" sz="2000" dirty="0" smtClean="0"/>
              <a:t>Unhealthy </a:t>
            </a:r>
            <a:r>
              <a:rPr lang="en" sz="2000" dirty="0"/>
              <a:t>food intake </a:t>
            </a:r>
          </a:p>
          <a:p>
            <a:pPr marL="320040" marR="0" lvl="1" indent="-320040" algn="l" rtl="0">
              <a:lnSpc>
                <a:spcPct val="100000"/>
              </a:lnSpc>
              <a:spcBef>
                <a:spcPts val="1200"/>
              </a:spcBef>
              <a:spcAft>
                <a:spcPts val="0"/>
              </a:spcAft>
              <a:buClr>
                <a:srgbClr val="FF6600"/>
              </a:buClr>
              <a:buSzPct val="100000"/>
              <a:buFont typeface="Wingdings" charset="2"/>
              <a:buChar char="§"/>
            </a:pPr>
            <a:r>
              <a:rPr lang="en" sz="2000" dirty="0" smtClean="0"/>
              <a:t>Genetics</a:t>
            </a:r>
            <a:r>
              <a:rPr lang="en-US" sz="2000" dirty="0" smtClean="0"/>
              <a:t> - </a:t>
            </a:r>
            <a:r>
              <a:rPr lang="en" sz="2000" dirty="0" smtClean="0"/>
              <a:t>Mutated </a:t>
            </a:r>
            <a:r>
              <a:rPr lang="en" sz="2000" dirty="0"/>
              <a:t>genes</a:t>
            </a:r>
          </a:p>
          <a:p>
            <a:pPr marL="320040" marR="0" lvl="1" indent="-320040" algn="l" rtl="0">
              <a:lnSpc>
                <a:spcPct val="100000"/>
              </a:lnSpc>
              <a:spcBef>
                <a:spcPts val="1200"/>
              </a:spcBef>
              <a:spcAft>
                <a:spcPts val="0"/>
              </a:spcAft>
              <a:buClr>
                <a:srgbClr val="FF6600"/>
              </a:buClr>
              <a:buSzPct val="100000"/>
              <a:buFont typeface="Wingdings" charset="2"/>
              <a:buChar char="§"/>
            </a:pPr>
            <a:r>
              <a:rPr lang="en" sz="2000" dirty="0"/>
              <a:t>Aging </a:t>
            </a:r>
            <a:r>
              <a:rPr lang="en-US" sz="2000" dirty="0" smtClean="0"/>
              <a:t>- </a:t>
            </a:r>
            <a:r>
              <a:rPr lang="en" sz="2000" dirty="0" smtClean="0"/>
              <a:t>Older </a:t>
            </a:r>
            <a:r>
              <a:rPr lang="en" sz="2000" dirty="0"/>
              <a:t>bodies have a more difficult time regulating homeostasis</a:t>
            </a:r>
          </a:p>
          <a:p>
            <a:pPr marL="320040" marR="0" lvl="1" indent="-320040" algn="l" rtl="0">
              <a:lnSpc>
                <a:spcPct val="100000"/>
              </a:lnSpc>
              <a:spcBef>
                <a:spcPts val="1200"/>
              </a:spcBef>
              <a:spcAft>
                <a:spcPts val="0"/>
              </a:spcAft>
              <a:buClr>
                <a:srgbClr val="FF6600"/>
              </a:buClr>
              <a:buSzPct val="100000"/>
              <a:buFont typeface="Wingdings" charset="2"/>
              <a:buChar char="§"/>
            </a:pPr>
            <a:r>
              <a:rPr lang="en" sz="2000" dirty="0" smtClean="0"/>
              <a:t>Pathogens</a:t>
            </a:r>
            <a:r>
              <a:rPr lang="en-US" sz="2000" dirty="0" smtClean="0"/>
              <a:t> - </a:t>
            </a:r>
            <a:r>
              <a:rPr lang="en" sz="2000" dirty="0" smtClean="0"/>
              <a:t>Bacteria</a:t>
            </a:r>
            <a:r>
              <a:rPr lang="en" sz="2000" dirty="0"/>
              <a:t>, viruses, and parasites</a:t>
            </a:r>
          </a:p>
        </p:txBody>
      </p:sp>
      <p:sp>
        <p:nvSpPr>
          <p:cNvPr id="146" name="Shape 146"/>
          <p:cNvSpPr/>
          <p:nvPr/>
        </p:nvSpPr>
        <p:spPr>
          <a:xfrm>
            <a:off x="4256300" y="4937247"/>
            <a:ext cx="4572000" cy="844399"/>
          </a:xfrm>
          <a:prstGeom prst="rect">
            <a:avLst/>
          </a:prstGeom>
          <a:solidFill>
            <a:srgbClr val="FFFFFF"/>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endParaRPr dirty="0">
              <a:solidFill>
                <a:schemeClr val="dk1"/>
              </a:solidFill>
            </a:endParaRPr>
          </a:p>
          <a:p>
            <a:pPr lvl="0" algn="ctr" rtl="0">
              <a:spcBef>
                <a:spcPts val="0"/>
              </a:spcBef>
              <a:buNone/>
            </a:pPr>
            <a:r>
              <a:rPr lang="en" b="1" dirty="0">
                <a:solidFill>
                  <a:schemeClr val="dk1"/>
                </a:solidFill>
              </a:rPr>
              <a:t>Heart failure: </a:t>
            </a:r>
            <a:r>
              <a:rPr lang="en" dirty="0" smtClean="0"/>
              <a:t>Has </a:t>
            </a:r>
            <a:r>
              <a:rPr lang="en" dirty="0"/>
              <a:t>many </a:t>
            </a:r>
            <a:r>
              <a:rPr lang="en" dirty="0" smtClean="0"/>
              <a:t>causes;</a:t>
            </a:r>
            <a:r>
              <a:rPr lang="en-US" dirty="0" smtClean="0"/>
              <a:t/>
            </a:r>
            <a:br>
              <a:rPr lang="en-US" dirty="0" smtClean="0"/>
            </a:br>
            <a:r>
              <a:rPr lang="en" dirty="0" smtClean="0"/>
              <a:t>plaque build</a:t>
            </a:r>
            <a:r>
              <a:rPr lang="en-US" dirty="0"/>
              <a:t> </a:t>
            </a:r>
            <a:r>
              <a:rPr lang="en" dirty="0" smtClean="0"/>
              <a:t>up </a:t>
            </a:r>
            <a:r>
              <a:rPr lang="en" dirty="0"/>
              <a:t>being one of them.  </a:t>
            </a:r>
          </a:p>
          <a:p>
            <a:pPr lvl="0" rtl="0">
              <a:spcBef>
                <a:spcPts val="0"/>
              </a:spcBef>
              <a:buNone/>
            </a:pPr>
            <a:endParaRPr dirty="0"/>
          </a:p>
        </p:txBody>
      </p:sp>
      <p:sp>
        <p:nvSpPr>
          <p:cNvPr id="7" name="Shape 119"/>
          <p:cNvSpPr txBox="1">
            <a:spLocks/>
          </p:cNvSpPr>
          <p:nvPr/>
        </p:nvSpPr>
        <p:spPr>
          <a:xfrm>
            <a:off x="366489" y="308430"/>
            <a:ext cx="8423729" cy="1139370"/>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t>Detecting Disease</a:t>
            </a:r>
            <a:endParaRPr lang="en" sz="4200" dirty="0"/>
          </a:p>
        </p:txBody>
      </p:sp>
      <p:pic>
        <p:nvPicPr>
          <p:cNvPr id="3" name="shutterstock_v2668952.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256300" y="1693733"/>
            <a:ext cx="4572000" cy="2575775"/>
          </a:xfrm>
          <a:prstGeom prst="rect">
            <a:avLst/>
          </a:prstGeom>
        </p:spPr>
      </p:pic>
    </p:spTree>
  </p:cSld>
  <p:clrMapOvr>
    <a:masterClrMapping/>
  </p:clrMapOvr>
  <p:transition spd="slow">
    <p:cut/>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268201" y="163883"/>
            <a:ext cx="8706599" cy="1227200"/>
          </a:xfrm>
          <a:prstGeom prst="rect">
            <a:avLst/>
          </a:prstGeom>
        </p:spPr>
        <p:txBody>
          <a:bodyPr lIns="91425" tIns="91425" rIns="91425" bIns="91425" anchor="t" anchorCtr="0">
            <a:noAutofit/>
          </a:bodyPr>
          <a:lstStyle/>
          <a:p>
            <a:pPr lvl="0" rtl="0">
              <a:spcBef>
                <a:spcPts val="0"/>
              </a:spcBef>
              <a:buNone/>
            </a:pPr>
            <a:r>
              <a:rPr lang="en" sz="4200" dirty="0"/>
              <a:t>Pathophysiology </a:t>
            </a:r>
            <a:r>
              <a:rPr lang="en" sz="4200" dirty="0" smtClean="0"/>
              <a:t>Example:</a:t>
            </a:r>
            <a:r>
              <a:rPr lang="en-US" sz="4200" dirty="0" smtClean="0"/>
              <a:t/>
            </a:r>
            <a:br>
              <a:rPr lang="en-US" sz="4200" dirty="0" smtClean="0"/>
            </a:br>
            <a:r>
              <a:rPr lang="en" sz="4200" dirty="0" smtClean="0"/>
              <a:t>The </a:t>
            </a:r>
            <a:r>
              <a:rPr lang="en" sz="4200" dirty="0"/>
              <a:t>Chemicals of Fever</a:t>
            </a:r>
          </a:p>
        </p:txBody>
      </p:sp>
      <p:sp>
        <p:nvSpPr>
          <p:cNvPr id="153" name="Shape 153"/>
          <p:cNvSpPr txBox="1">
            <a:spLocks noGrp="1"/>
          </p:cNvSpPr>
          <p:nvPr>
            <p:ph type="body" idx="1"/>
          </p:nvPr>
        </p:nvSpPr>
        <p:spPr>
          <a:xfrm>
            <a:off x="471714" y="2006931"/>
            <a:ext cx="4862286" cy="4714335"/>
          </a:xfrm>
          <a:prstGeom prst="rect">
            <a:avLst/>
          </a:prstGeom>
        </p:spPr>
        <p:txBody>
          <a:bodyPr lIns="91425" tIns="91425" rIns="91425" bIns="91425" anchor="t" anchorCtr="0">
            <a:noAutofit/>
          </a:bodyPr>
          <a:lstStyle/>
          <a:p>
            <a:pPr lvl="0" rtl="0">
              <a:spcBef>
                <a:spcPts val="0"/>
              </a:spcBef>
              <a:buNone/>
            </a:pPr>
            <a:r>
              <a:rPr lang="en" sz="1600" b="1" dirty="0"/>
              <a:t>Fever is not directly caused by a </a:t>
            </a:r>
            <a:r>
              <a:rPr lang="en" sz="1600" b="1" dirty="0" smtClean="0"/>
              <a:t>pathogen</a:t>
            </a:r>
            <a:r>
              <a:rPr lang="en-US" sz="1600" b="1" dirty="0" smtClean="0"/>
              <a:t/>
            </a:r>
            <a:br>
              <a:rPr lang="en-US" sz="1600" b="1" dirty="0" smtClean="0"/>
            </a:br>
            <a:r>
              <a:rPr lang="en" sz="1600" b="1" dirty="0" smtClean="0"/>
              <a:t>but </a:t>
            </a:r>
            <a:r>
              <a:rPr lang="en" sz="1600" b="1" dirty="0"/>
              <a:t>by the body</a:t>
            </a:r>
          </a:p>
          <a:p>
            <a:pPr marL="320040" lvl="0" indent="-320040" rtl="0">
              <a:spcBef>
                <a:spcPts val="600"/>
              </a:spcBef>
              <a:buClr>
                <a:srgbClr val="FF6600"/>
              </a:buClr>
              <a:buFont typeface="Wingdings" charset="2"/>
              <a:buChar char="§"/>
            </a:pPr>
            <a:r>
              <a:rPr lang="en" sz="1600" dirty="0"/>
              <a:t>It is initiated by chemicals released by cells </a:t>
            </a:r>
            <a:r>
              <a:rPr lang="en-US" sz="1600" dirty="0" smtClean="0"/>
              <a:t>causing </a:t>
            </a:r>
            <a:r>
              <a:rPr lang="en" sz="1600" dirty="0" smtClean="0"/>
              <a:t>an </a:t>
            </a:r>
            <a:r>
              <a:rPr lang="en" sz="1600" dirty="0"/>
              <a:t>inflammatory response when a pathogen is </a:t>
            </a:r>
            <a:r>
              <a:rPr lang="en" sz="1600" dirty="0" smtClean="0"/>
              <a:t>detected</a:t>
            </a:r>
            <a:r>
              <a:rPr lang="en-US" sz="1600" dirty="0" smtClean="0"/>
              <a:t>.</a:t>
            </a:r>
            <a:endParaRPr lang="en" sz="1600" dirty="0"/>
          </a:p>
          <a:p>
            <a:pPr marL="320040" lvl="0" indent="-320040" rtl="0">
              <a:spcBef>
                <a:spcPts val="600"/>
              </a:spcBef>
              <a:buClr>
                <a:srgbClr val="FF6600"/>
              </a:buClr>
              <a:buFont typeface="Wingdings" charset="2"/>
              <a:buChar char="§"/>
            </a:pPr>
            <a:r>
              <a:rPr lang="en" sz="1600" dirty="0"/>
              <a:t>The inflammatory response initiates release of pyrogens and prostaglandins, chemicals that tell neurons in the hypothalamus </a:t>
            </a:r>
            <a:r>
              <a:rPr lang="en-US" sz="1600" smtClean="0"/>
              <a:t>of</a:t>
            </a:r>
            <a:r>
              <a:rPr lang="en" sz="1600" smtClean="0"/>
              <a:t> </a:t>
            </a:r>
            <a:r>
              <a:rPr lang="en" sz="1600"/>
              <a:t>the </a:t>
            </a:r>
            <a:r>
              <a:rPr lang="en" sz="1600" smtClean="0"/>
              <a:t>brain </a:t>
            </a:r>
            <a:r>
              <a:rPr lang="en" sz="1600" dirty="0"/>
              <a:t>to turn the body’s thermostat to a higher setting. </a:t>
            </a:r>
          </a:p>
          <a:p>
            <a:pPr marL="320040" lvl="0" indent="-320040" rtl="0">
              <a:spcBef>
                <a:spcPts val="600"/>
              </a:spcBef>
              <a:buClr>
                <a:srgbClr val="FF6600"/>
              </a:buClr>
              <a:buFont typeface="Wingdings" charset="2"/>
              <a:buChar char="§"/>
            </a:pPr>
            <a:r>
              <a:rPr lang="en" sz="1600" dirty="0"/>
              <a:t>High, prolonged fevers cause </a:t>
            </a:r>
            <a:r>
              <a:rPr lang="en" sz="1600" dirty="0" smtClean="0"/>
              <a:t>dehydration</a:t>
            </a:r>
            <a:r>
              <a:rPr lang="en-US" sz="1600" dirty="0" smtClean="0"/>
              <a:t/>
            </a:r>
            <a:br>
              <a:rPr lang="en-US" sz="1600" dirty="0" smtClean="0"/>
            </a:br>
            <a:r>
              <a:rPr lang="en" sz="1600" dirty="0" smtClean="0"/>
              <a:t>and </a:t>
            </a:r>
            <a:r>
              <a:rPr lang="en" sz="1600" dirty="0"/>
              <a:t>cell </a:t>
            </a:r>
            <a:r>
              <a:rPr lang="en" sz="1600" dirty="0" smtClean="0"/>
              <a:t>death</a:t>
            </a:r>
            <a:r>
              <a:rPr lang="en-US" sz="1600" dirty="0" smtClean="0"/>
              <a:t>.</a:t>
            </a:r>
            <a:r>
              <a:rPr lang="en" sz="1600" dirty="0" smtClean="0"/>
              <a:t> </a:t>
            </a:r>
            <a:endParaRPr lang="en" sz="1600" dirty="0"/>
          </a:p>
          <a:p>
            <a:pPr marL="320040" lvl="0" indent="-320040" rtl="0">
              <a:spcBef>
                <a:spcPts val="600"/>
              </a:spcBef>
              <a:buClr>
                <a:srgbClr val="FF6600"/>
              </a:buClr>
              <a:buFont typeface="Wingdings" charset="2"/>
              <a:buChar char="§"/>
            </a:pPr>
            <a:r>
              <a:rPr lang="en" sz="1600" dirty="0"/>
              <a:t>How to tell the body to turn down its thermostat?   </a:t>
            </a:r>
          </a:p>
          <a:p>
            <a:pPr marL="685800" lvl="1" indent="-320040" rtl="0">
              <a:spcBef>
                <a:spcPts val="600"/>
              </a:spcBef>
              <a:buClr>
                <a:schemeClr val="accent5">
                  <a:lumMod val="50000"/>
                </a:schemeClr>
              </a:buClr>
              <a:buFont typeface="Wingdings" charset="2"/>
              <a:buChar char="§"/>
            </a:pPr>
            <a:r>
              <a:rPr lang="en" sz="1600" dirty="0"/>
              <a:t>Medicines work to interrupt pathophysiological pathways</a:t>
            </a:r>
          </a:p>
          <a:p>
            <a:pPr marL="685800" lvl="1" indent="-320040" rtl="0">
              <a:spcBef>
                <a:spcPts val="600"/>
              </a:spcBef>
              <a:buClr>
                <a:schemeClr val="accent5">
                  <a:lumMod val="50000"/>
                </a:schemeClr>
              </a:buClr>
              <a:buFont typeface="Wingdings" charset="2"/>
              <a:buChar char="§"/>
            </a:pPr>
            <a:r>
              <a:rPr lang="en" sz="1600" dirty="0"/>
              <a:t>Aspirin works to lower a fever by inhibiting the release of prostaglandins</a:t>
            </a:r>
          </a:p>
          <a:p>
            <a:pPr marL="685800" lvl="0" rtl="0">
              <a:spcBef>
                <a:spcPts val="0"/>
              </a:spcBef>
              <a:buClr>
                <a:schemeClr val="accent5">
                  <a:lumMod val="50000"/>
                </a:schemeClr>
              </a:buClr>
              <a:buNone/>
            </a:pPr>
            <a:endParaRPr sz="1600" dirty="0"/>
          </a:p>
        </p:txBody>
      </p:sp>
      <p:pic>
        <p:nvPicPr>
          <p:cNvPr id="154" name="Shape 154"/>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5511330" y="2188362"/>
            <a:ext cx="3397994" cy="2601354"/>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60" name="Shape 160"/>
          <p:cNvSpPr txBox="1">
            <a:spLocks noGrp="1"/>
          </p:cNvSpPr>
          <p:nvPr>
            <p:ph type="body" idx="1"/>
          </p:nvPr>
        </p:nvSpPr>
        <p:spPr>
          <a:xfrm>
            <a:off x="457200" y="1580067"/>
            <a:ext cx="8229600" cy="4297200"/>
          </a:xfrm>
          <a:prstGeom prst="rect">
            <a:avLst/>
          </a:prstGeom>
        </p:spPr>
        <p:txBody>
          <a:bodyPr lIns="91425" tIns="91425" rIns="91425" bIns="91425" anchor="t" anchorCtr="0">
            <a:noAutofit/>
          </a:bodyPr>
          <a:lstStyle/>
          <a:p>
            <a:pPr lvl="0" rtl="0">
              <a:spcBef>
                <a:spcPts val="1200"/>
              </a:spcBef>
            </a:pPr>
            <a:r>
              <a:rPr lang="en" dirty="0"/>
              <a:t>Antraik. “Inflammation and the Pathophysiology of Fever.” Antraik.org. Web. 2012.  </a:t>
            </a:r>
            <a:r>
              <a:rPr lang="en" u="sng" dirty="0">
                <a:solidFill>
                  <a:schemeClr val="hlink"/>
                </a:solidFill>
                <a:hlinkClick r:id="rId3"/>
              </a:rPr>
              <a:t>http://antranik.org/inflammation-and-the-pathophysiology-of-fever/</a:t>
            </a:r>
          </a:p>
          <a:p>
            <a:pPr lvl="0" rtl="0">
              <a:spcBef>
                <a:spcPts val="1200"/>
              </a:spcBef>
            </a:pPr>
            <a:r>
              <a:rPr lang="en" dirty="0"/>
              <a:t>Feasey, Nick. “Neglected Tropical Diseases.” </a:t>
            </a:r>
            <a:r>
              <a:rPr lang="en" i="1" dirty="0"/>
              <a:t>British Medical Bulletin </a:t>
            </a:r>
            <a:r>
              <a:rPr lang="en" dirty="0"/>
              <a:t>(2010):179-200. </a:t>
            </a:r>
            <a:r>
              <a:rPr lang="en" u="sng" dirty="0">
                <a:solidFill>
                  <a:schemeClr val="hlink"/>
                </a:solidFill>
                <a:hlinkClick r:id="rId4"/>
              </a:rPr>
              <a:t>http://bmb.oxfordjournals.org/content/93/1/179.full</a:t>
            </a:r>
          </a:p>
          <a:p>
            <a:pPr lvl="0" rtl="0">
              <a:spcBef>
                <a:spcPts val="1200"/>
              </a:spcBef>
            </a:pPr>
            <a:r>
              <a:rPr lang="en" dirty="0"/>
              <a:t>“Introduction to pathophysiology.” Nurses.indb. Web.  </a:t>
            </a:r>
            <a:r>
              <a:rPr lang="en" u="sng" dirty="0">
                <a:solidFill>
                  <a:schemeClr val="hlink"/>
                </a:solidFill>
                <a:hlinkClick r:id="rId5"/>
              </a:rPr>
              <a:t>http://www.mheducation.co.uk/openup/chapters/9780335242238.pdf</a:t>
            </a:r>
          </a:p>
          <a:p>
            <a:pPr lvl="0" rtl="0">
              <a:spcBef>
                <a:spcPts val="1200"/>
              </a:spcBef>
            </a:pPr>
            <a:r>
              <a:rPr lang="en" dirty="0"/>
              <a:t>May, Clint. “Transmission Routes of Zoonotic Diseases.” </a:t>
            </a:r>
            <a:r>
              <a:rPr lang="en" i="1" dirty="0"/>
              <a:t>The Center for Food Security and Public Health, Iowa State University</a:t>
            </a:r>
            <a:r>
              <a:rPr lang="en" dirty="0"/>
              <a:t>. Web.  </a:t>
            </a:r>
            <a:r>
              <a:rPr lang="en" u="sng" dirty="0">
                <a:solidFill>
                  <a:schemeClr val="hlink"/>
                </a:solidFill>
                <a:hlinkClick r:id="rId6"/>
              </a:rPr>
              <a:t>http://www.cfsph.iastate.edu/Zoonoses/assets/English/zoonotic_dz_transmission.pdf</a:t>
            </a:r>
          </a:p>
          <a:p>
            <a:pPr lvl="0" rtl="0">
              <a:spcBef>
                <a:spcPts val="1200"/>
              </a:spcBef>
            </a:pPr>
            <a:r>
              <a:rPr lang="en" dirty="0"/>
              <a:t>McDonald, Marian C. “Neglected Tropical and Zoonotic Diseases and their impact on Women and Children’s Health.” </a:t>
            </a:r>
            <a:r>
              <a:rPr lang="en" i="1" dirty="0"/>
              <a:t>Center for Disease Control and Prevention</a:t>
            </a:r>
            <a:r>
              <a:rPr lang="en" dirty="0"/>
              <a:t>. Web. 2011. </a:t>
            </a:r>
            <a:r>
              <a:rPr lang="en" u="sng" dirty="0">
                <a:solidFill>
                  <a:schemeClr val="hlink"/>
                </a:solidFill>
                <a:hlinkClick r:id="rId7"/>
              </a:rPr>
              <a:t>http://www.ncbi.nlm.nih.gov/books/NBK62515/</a:t>
            </a:r>
          </a:p>
          <a:p>
            <a:pPr lvl="0" rtl="0">
              <a:spcBef>
                <a:spcPts val="1200"/>
              </a:spcBef>
            </a:pPr>
            <a:r>
              <a:rPr lang="en" dirty="0"/>
              <a:t>“Viruses.” </a:t>
            </a:r>
            <a:r>
              <a:rPr lang="en" i="1" dirty="0"/>
              <a:t>Microbiology Online</a:t>
            </a:r>
            <a:r>
              <a:rPr lang="en" dirty="0"/>
              <a:t>. Web. </a:t>
            </a:r>
            <a:r>
              <a:rPr lang="en" u="sng" dirty="0">
                <a:solidFill>
                  <a:schemeClr val="hlink"/>
                </a:solidFill>
                <a:hlinkClick r:id="rId8"/>
              </a:rPr>
              <a:t>http://www.microbiologyonline.org.uk/about-microbiology/introducing-microbes/viruses</a:t>
            </a:r>
          </a:p>
          <a:p>
            <a:pPr lvl="0" rtl="0">
              <a:spcBef>
                <a:spcPts val="1200"/>
              </a:spcBef>
            </a:pPr>
            <a:r>
              <a:rPr lang="en" dirty="0"/>
              <a:t>“Working to overcome the global impact of neglected tropical diseases.” </a:t>
            </a:r>
            <a:r>
              <a:rPr lang="en" i="1" dirty="0"/>
              <a:t>World Health Organization</a:t>
            </a:r>
            <a:r>
              <a:rPr lang="en" dirty="0"/>
              <a:t>. Web. 2010. </a:t>
            </a:r>
            <a:r>
              <a:rPr lang="en" u="sng" dirty="0">
                <a:solidFill>
                  <a:schemeClr val="hlink"/>
                </a:solidFill>
                <a:hlinkClick r:id="rId9"/>
              </a:rPr>
              <a:t>http://apps.who.int/iris/bitstream/10665/44440/1/9789241564090_eng.pdf</a:t>
            </a:r>
          </a:p>
          <a:p>
            <a:pPr lvl="0" rtl="0">
              <a:spcBef>
                <a:spcPts val="1200"/>
              </a:spcBef>
              <a:buNone/>
            </a:pPr>
            <a:endParaRPr dirty="0"/>
          </a:p>
          <a:p>
            <a:pPr lvl="0" rtl="0">
              <a:spcBef>
                <a:spcPts val="1200"/>
              </a:spcBef>
              <a:buNone/>
            </a:pPr>
            <a:endParaRPr dirty="0"/>
          </a:p>
          <a:p>
            <a:pPr lvl="0" rtl="0">
              <a:spcBef>
                <a:spcPts val="1200"/>
              </a:spcBef>
              <a:buNone/>
            </a:pPr>
            <a:endParaRPr dirty="0"/>
          </a:p>
          <a:p>
            <a:pPr lvl="0" rtl="0">
              <a:spcBef>
                <a:spcPts val="1200"/>
              </a:spcBef>
              <a:buNone/>
            </a:pPr>
            <a:endParaRPr dirty="0"/>
          </a:p>
          <a:p>
            <a:pPr lvl="0" rtl="0">
              <a:spcBef>
                <a:spcPts val="1200"/>
              </a:spcBef>
              <a:buNone/>
            </a:pPr>
            <a:endParaRPr dirty="0"/>
          </a:p>
          <a:p>
            <a:pPr lvl="0" rtl="0">
              <a:spcBef>
                <a:spcPts val="1200"/>
              </a:spcBef>
              <a:buNone/>
            </a:pPr>
            <a:endParaRPr dirty="0"/>
          </a:p>
        </p:txBody>
      </p:sp>
      <p:sp>
        <p:nvSpPr>
          <p:cNvPr id="5" name="Shape 119"/>
          <p:cNvSpPr txBox="1">
            <a:spLocks noGrp="1"/>
          </p:cNvSpPr>
          <p:nvPr>
            <p:ph type="title"/>
          </p:nvPr>
        </p:nvSpPr>
        <p:spPr>
          <a:xfrm>
            <a:off x="366489" y="308430"/>
            <a:ext cx="8423729" cy="1139370"/>
          </a:xfrm>
          <a:prstGeom prst="rect">
            <a:avLst/>
          </a:prstGeom>
        </p:spPr>
        <p:txBody>
          <a:bodyPr lIns="91425" tIns="91425" rIns="91425" bIns="91425" anchor="t" anchorCtr="0">
            <a:noAutofit/>
          </a:bodyPr>
          <a:lstStyle/>
          <a:p>
            <a:pPr lvl="0" rtl="0">
              <a:spcBef>
                <a:spcPts val="0"/>
              </a:spcBef>
              <a:buNone/>
            </a:pPr>
            <a:r>
              <a:rPr lang="en-US" sz="4200" dirty="0" smtClean="0"/>
              <a:t>References</a:t>
            </a:r>
            <a:endParaRPr lang="en" sz="4200" dirty="0"/>
          </a:p>
        </p:txBody>
      </p:sp>
    </p:spTree>
  </p:cSld>
  <p:clrMapOvr>
    <a:masterClrMapping/>
  </p:clrMapOvr>
  <p:transition spd="slow">
    <p:cut/>
  </p:transition>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M01103891">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2018</TotalTime>
  <Words>889</Words>
  <Application>Microsoft Macintosh PowerPoint</Application>
  <PresentationFormat>On-screen Show (4:3)</PresentationFormat>
  <Paragraphs>103</Paragraphs>
  <Slides>8</Slides>
  <Notes>8</Notes>
  <HiddenSlides>0</HiddenSlides>
  <MMClips>3</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vt:i4>
      </vt:variant>
    </vt:vector>
  </HeadingPairs>
  <TitlesOfParts>
    <vt:vector size="14" baseType="lpstr">
      <vt:lpstr>Arial</vt:lpstr>
      <vt:lpstr>Arial Black</vt:lpstr>
      <vt:lpstr>Verdana</vt:lpstr>
      <vt:lpstr>Wingdings</vt:lpstr>
      <vt:lpstr>simple-light-2</vt:lpstr>
      <vt:lpstr>TM01103891</vt:lpstr>
      <vt:lpstr>PowerPoint Presentation</vt:lpstr>
      <vt:lpstr>Constructing the Idea of Health</vt:lpstr>
      <vt:lpstr>Healthy Body: Homeostasis </vt:lpstr>
      <vt:lpstr>Disease as Disruption of Homeostasis</vt:lpstr>
      <vt:lpstr>Disease Announces Itself: Bodies Made Sick</vt:lpstr>
      <vt:lpstr>PowerPoint Presentation</vt:lpstr>
      <vt:lpstr>Pathophysiology Example: The Chemicals of Fever</vt:lpstr>
      <vt:lpstr>References</vt:lpstr>
    </vt:vector>
  </TitlesOfParts>
  <LinksUpToDate>false</LinksUpToDate>
  <SharedDoc>false</SharedDoc>
  <HyperlinksChanged>false</HyperlinksChanged>
  <AppVersion>15.0029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Lizette Vernon</cp:lastModifiedBy>
  <cp:revision>15</cp:revision>
  <dcterms:modified xsi:type="dcterms:W3CDTF">2016-12-21T16:16:42Z</dcterms:modified>
</cp:coreProperties>
</file>